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9" r:id="rId2"/>
    <p:sldId id="306" r:id="rId3"/>
    <p:sldId id="307" r:id="rId4"/>
    <p:sldId id="300" r:id="rId5"/>
    <p:sldId id="302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38" userDrawn="1">
          <p15:clr>
            <a:srgbClr val="A4A3A4"/>
          </p15:clr>
        </p15:guide>
        <p15:guide id="5" orient="horz" pos="346" userDrawn="1">
          <p15:clr>
            <a:srgbClr val="A4A3A4"/>
          </p15:clr>
        </p15:guide>
        <p15:guide id="7" orient="horz" pos="1638" userDrawn="1">
          <p15:clr>
            <a:srgbClr val="A4A3A4"/>
          </p15:clr>
        </p15:guide>
        <p15:guide id="8" orient="horz" pos="686" userDrawn="1">
          <p15:clr>
            <a:srgbClr val="A4A3A4"/>
          </p15:clr>
        </p15:guide>
        <p15:guide id="9" orient="horz" pos="3657" userDrawn="1">
          <p15:clr>
            <a:srgbClr val="A4A3A4"/>
          </p15:clr>
        </p15:guide>
        <p15:guide id="10" orient="horz" pos="2296" userDrawn="1">
          <p15:clr>
            <a:srgbClr val="A4A3A4"/>
          </p15:clr>
        </p15:guide>
        <p15:guide id="11" pos="7242" userDrawn="1">
          <p15:clr>
            <a:srgbClr val="A4A3A4"/>
          </p15:clr>
        </p15:guide>
        <p15:guide id="12" orient="horz" pos="1593" userDrawn="1">
          <p15:clr>
            <a:srgbClr val="A4A3A4"/>
          </p15:clr>
        </p15:guide>
        <p15:guide id="13" orient="horz" pos="1230" userDrawn="1">
          <p15:clr>
            <a:srgbClr val="A4A3A4"/>
          </p15:clr>
        </p15:guide>
        <p15:guide id="14" pos="642" userDrawn="1">
          <p15:clr>
            <a:srgbClr val="A4A3A4"/>
          </p15:clr>
        </p15:guide>
        <p15:guide id="15" pos="2275" userDrawn="1">
          <p15:clr>
            <a:srgbClr val="A4A3A4"/>
          </p15:clr>
        </p15:guide>
        <p15:guide id="16" pos="5065" userDrawn="1">
          <p15:clr>
            <a:srgbClr val="A4A3A4"/>
          </p15:clr>
        </p15:guide>
        <p15:guide id="17" orient="horz" pos="1797" userDrawn="1">
          <p15:clr>
            <a:srgbClr val="A4A3A4"/>
          </p15:clr>
        </p15:guide>
        <p15:guide id="18" pos="1708" userDrawn="1">
          <p15:clr>
            <a:srgbClr val="A4A3A4"/>
          </p15:clr>
        </p15:guide>
        <p15:guide id="19" orient="horz" pos="3974" userDrawn="1">
          <p15:clr>
            <a:srgbClr val="A4A3A4"/>
          </p15:clr>
        </p15:guide>
        <p15:guide id="20" pos="2865" userDrawn="1">
          <p15:clr>
            <a:srgbClr val="A4A3A4"/>
          </p15:clr>
        </p15:guide>
        <p15:guide id="21" pos="5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7070"/>
    <a:srgbClr val="FFCCFF"/>
    <a:srgbClr val="DEEBF7"/>
    <a:srgbClr val="D1D1FF"/>
    <a:srgbClr val="FFFFFF"/>
    <a:srgbClr val="B4FAF7"/>
    <a:srgbClr val="FFFF66"/>
    <a:srgbClr val="FFFF93"/>
    <a:srgbClr val="FFFF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7" autoAdjust="0"/>
    <p:restoredTop sz="94072" autoAdjust="0"/>
  </p:normalViewPr>
  <p:slideViewPr>
    <p:cSldViewPr snapToGrid="0" showGuides="1">
      <p:cViewPr varScale="1">
        <p:scale>
          <a:sx n="105" d="100"/>
          <a:sy n="105" d="100"/>
        </p:scale>
        <p:origin x="360" y="96"/>
      </p:cViewPr>
      <p:guideLst>
        <p:guide orient="horz" pos="2160"/>
        <p:guide pos="3840"/>
        <p:guide pos="438"/>
        <p:guide orient="horz" pos="346"/>
        <p:guide orient="horz" pos="1638"/>
        <p:guide orient="horz" pos="686"/>
        <p:guide orient="horz" pos="3657"/>
        <p:guide orient="horz" pos="2296"/>
        <p:guide pos="7242"/>
        <p:guide orient="horz" pos="1593"/>
        <p:guide orient="horz" pos="1230"/>
        <p:guide pos="642"/>
        <p:guide pos="2275"/>
        <p:guide pos="5065"/>
        <p:guide orient="horz" pos="1797"/>
        <p:guide pos="1708"/>
        <p:guide orient="horz" pos="3974"/>
        <p:guide pos="2865"/>
        <p:guide pos="52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74265610840917"/>
          <c:y val="0.156830046880445"/>
          <c:w val="0.43707958346949899"/>
          <c:h val="0.8035471007107680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/>
              </a:solidFill>
            </a:ln>
            <a:effectLst>
              <a:innerShdw blurRad="114300">
                <a:schemeClr val="accent5">
                  <a:lumMod val="20000"/>
                  <a:lumOff val="80000"/>
                </a:schemeClr>
              </a:innerShdw>
            </a:effectLst>
          </c:spPr>
          <c:explosion val="2"/>
          <c:dPt>
            <c:idx val="0"/>
            <c:bubble3D val="0"/>
            <c:explosion val="0"/>
            <c:spPr>
              <a:pattFill prst="pct90">
                <a:fgClr>
                  <a:srgbClr val="B1E8FC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>
                <a:innerShdw blurRad="114300">
                  <a:schemeClr val="accent5">
                    <a:lumMod val="20000"/>
                    <a:lumOff val="8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A319-4F5D-9EE1-783A29C609DB}"/>
              </c:ext>
            </c:extLst>
          </c:dPt>
          <c:dPt>
            <c:idx val="1"/>
            <c:bubble3D val="0"/>
            <c:spPr>
              <a:pattFill prst="pct90">
                <a:fgClr>
                  <a:srgbClr val="FFAFD7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>
                <a:innerShdw blurRad="114300">
                  <a:schemeClr val="accent5">
                    <a:lumMod val="20000"/>
                    <a:lumOff val="8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A319-4F5D-9EE1-783A29C609DB}"/>
              </c:ext>
            </c:extLst>
          </c:dPt>
          <c:dPt>
            <c:idx val="2"/>
            <c:bubble3D val="0"/>
            <c:spPr>
              <a:pattFill prst="pct90">
                <a:fgClr>
                  <a:srgbClr val="FFFF00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>
                <a:innerShdw blurRad="114300">
                  <a:schemeClr val="accent5">
                    <a:lumMod val="20000"/>
                    <a:lumOff val="8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A319-4F5D-9EE1-783A29C609DB}"/>
              </c:ext>
            </c:extLst>
          </c:dPt>
          <c:dPt>
            <c:idx val="3"/>
            <c:bubble3D val="0"/>
            <c:spPr>
              <a:pattFill prst="pct90">
                <a:fgClr>
                  <a:srgbClr val="CCFF99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>
                <a:innerShdw blurRad="114300">
                  <a:schemeClr val="accent5">
                    <a:lumMod val="20000"/>
                    <a:lumOff val="8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A319-4F5D-9EE1-783A29C609DB}"/>
              </c:ext>
            </c:extLst>
          </c:dPt>
          <c:dPt>
            <c:idx val="4"/>
            <c:bubble3D val="0"/>
            <c:spPr>
              <a:pattFill prst="pct90">
                <a:fgClr>
                  <a:srgbClr val="33CCFF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>
                <a:innerShdw blurRad="114300">
                  <a:schemeClr val="accent5">
                    <a:lumMod val="20000"/>
                    <a:lumOff val="8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A319-4F5D-9EE1-783A29C609DB}"/>
              </c:ext>
            </c:extLst>
          </c:dPt>
          <c:dLbls>
            <c:dLbl>
              <c:idx val="0"/>
              <c:layout>
                <c:manualLayout>
                  <c:x val="-0.54600858211052472"/>
                  <c:y val="-9.602922411919456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7070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ru-RU" sz="1200" b="1" dirty="0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Трудоустроены   </a:t>
                    </a:r>
                    <a:endParaRPr lang="ru-RU" sz="1200" b="1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>
                      <a:defRPr sz="1200" b="1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(2848</a:t>
                    </a:r>
                    <a:r>
                      <a:rPr lang="ru-RU" sz="1200" b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человек</a:t>
                    </a: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)</a:t>
                    </a:r>
                    <a:endParaRPr lang="ru-RU" sz="12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xfrm>
                  <a:off x="355998" y="4045233"/>
                  <a:ext cx="2048570" cy="918437"/>
                </a:xfrm>
                <a:solidFill>
                  <a:srgbClr val="BCEBFC"/>
                </a:solidFill>
                <a:ln w="9525" cap="flat" cmpd="sng" algn="ctr">
                  <a:solidFill>
                    <a:prstClr val="white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70707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99019"/>
                        <a:gd name="adj2" fmla="val -54278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85213884102745"/>
                      <c:h val="0.170758552782886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319-4F5D-9EE1-783A29C609DB}"/>
                </c:ext>
              </c:extLst>
            </c:dLbl>
            <c:dLbl>
              <c:idx val="1"/>
              <c:layout>
                <c:manualLayout>
                  <c:x val="-6.1987529968582651E-2"/>
                  <c:y val="9.880449658468763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7070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C8EC8A6F-997C-4C18-AA0F-EA1DAC4A65EB}" type="CATEGORYNAME">
                      <a:rPr lang="ru-RU" sz="12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 b="1">
                          <a:solidFill>
                            <a:srgbClr val="7070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[ИМЯ КАТЕГОРИИ]</a:t>
                    </a:fld>
                    <a:r>
                      <a: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</a:p>
                  <a:p>
                    <a:pPr>
                      <a:defRPr sz="1200" b="1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</a:t>
                    </a: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240 человек)</a:t>
                    </a:r>
                  </a:p>
                </c:rich>
              </c:tx>
              <c:spPr>
                <a:xfrm>
                  <a:off x="324943" y="2038051"/>
                  <a:ext cx="1646300" cy="842237"/>
                </a:xfrm>
                <a:solidFill>
                  <a:srgbClr val="FFBDDE"/>
                </a:solidFill>
                <a:ln w="9525" cap="flat" cmpd="sng" algn="ctr">
                  <a:solidFill>
                    <a:prstClr val="white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70707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107484"/>
                        <a:gd name="adj2" fmla="val -9617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953848867250567"/>
                      <c:h val="0.156591220976724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319-4F5D-9EE1-783A29C609DB}"/>
                </c:ext>
              </c:extLst>
            </c:dLbl>
            <c:dLbl>
              <c:idx val="2"/>
              <c:layout>
                <c:manualLayout>
                  <c:x val="-6.1584395598858047E-2"/>
                  <c:y val="1.5870386390734422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7070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81884D61-0220-4B28-9963-1EB5966D3ABA}" type="CATEGORYNAME">
                      <a:rPr lang="ru-RU" sz="12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 b="1">
                          <a:solidFill>
                            <a:srgbClr val="7070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[ИМЯ КАТЕГОРИИ]</a:t>
                    </a:fld>
                    <a:r>
                      <a:rPr lang="ru-RU" sz="1200" b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(38</a:t>
                    </a:r>
                    <a:r>
                      <a:rPr lang="ru-RU" sz="1200" b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человек)</a:t>
                    </a:r>
                    <a:r>
                      <a:rPr lang="ru-RU" sz="1200" b="1" dirty="0" smtClean="0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</a:t>
                    </a:r>
                  </a:p>
                </c:rich>
              </c:tx>
              <c:spPr>
                <a:xfrm>
                  <a:off x="114299" y="981338"/>
                  <a:ext cx="2182203" cy="668528"/>
                </a:xfrm>
                <a:solidFill>
                  <a:srgbClr val="FFFF71"/>
                </a:solidFill>
                <a:ln w="9525" cap="flat" cmpd="sng" algn="ctr">
                  <a:solidFill>
                    <a:prstClr val="white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70707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92475"/>
                        <a:gd name="adj2" fmla="val 65749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147140168657466"/>
                      <c:h val="0.124294724379393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319-4F5D-9EE1-783A29C609DB}"/>
                </c:ext>
              </c:extLst>
            </c:dLbl>
            <c:dLbl>
              <c:idx val="3"/>
              <c:layout>
                <c:manualLayout>
                  <c:x val="4.9991617518514095E-2"/>
                  <c:y val="-2.479283066078331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7070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9642FC50-09A3-42C6-9EAA-30E470248936}" type="CATEGORYNAME">
                      <a:rPr lang="ru-RU" sz="12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 b="1">
                          <a:solidFill>
                            <a:srgbClr val="7070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[ИМЯ КАТЕГОРИИ]</a:t>
                    </a:fld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</a:p>
                  <a:p>
                    <a:pPr>
                      <a:defRPr sz="1200" b="1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(322 человек)</a:t>
                    </a:r>
                    <a:r>
                      <a:rPr lang="ru-RU" sz="1200" b="1" dirty="0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</a:t>
                    </a:r>
                  </a:p>
                </c:rich>
              </c:tx>
              <c:spPr>
                <a:xfrm>
                  <a:off x="2327208" y="80412"/>
                  <a:ext cx="1971055" cy="732028"/>
                </a:xfrm>
                <a:solidFill>
                  <a:srgbClr val="DBFFB7"/>
                </a:solidFill>
                <a:ln w="9525" cap="flat" cmpd="sng" algn="ctr">
                  <a:solidFill>
                    <a:prstClr val="white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70707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39649"/>
                        <a:gd name="adj2" fmla="val 133136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100971592593954"/>
                      <c:h val="0.136100834217861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319-4F5D-9EE1-783A29C609DB}"/>
                </c:ext>
              </c:extLst>
            </c:dLbl>
            <c:spPr>
              <a:solidFill>
                <a:srgbClr val="CCFF99"/>
              </a:solidFill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7070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Трудоустроены</c:v>
                </c:pt>
                <c:pt idx="1">
                  <c:v>Продолжают обучение</c:v>
                </c:pt>
                <c:pt idx="2">
                  <c:v>Находятся в декретном отпуске/Призваны в ВС РФ</c:v>
                </c:pt>
                <c:pt idx="3">
                  <c:v>Не определились с трудоустройством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0.78800000000000003</c:v>
                </c:pt>
                <c:pt idx="1">
                  <c:v>6.9000000000000006E-2</c:v>
                </c:pt>
                <c:pt idx="2">
                  <c:v>0.02</c:v>
                </c:pt>
                <c:pt idx="3">
                  <c:v>0.13200000000000001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319-4F5D-9EE1-783A29C609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7070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7070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7070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7070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0228303909046685"/>
          <c:y val="0.22667730889859036"/>
          <c:w val="0.28833081051327925"/>
          <c:h val="0.537092844921076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rgbClr val="70707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48633761632983"/>
          <c:y val="0.14265481023569535"/>
          <c:w val="0.77205463702893307"/>
          <c:h val="0.64589495292283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Магистратура</c:v>
                </c:pt>
              </c:strCache>
            </c:strRef>
          </c:tx>
          <c:spPr>
            <a:pattFill prst="wdUpDiag">
              <a:fgClr>
                <a:srgbClr val="CC99FF"/>
              </a:fgClr>
              <a:bgClr>
                <a:schemeClr val="bg1"/>
              </a:bgClr>
            </a:patt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Не трудоустроены</c:v>
                </c:pt>
                <c:pt idx="1">
                  <c:v>Декрет/Призваны</c:v>
                </c:pt>
                <c:pt idx="2">
                  <c:v>Продолжают обучение</c:v>
                </c:pt>
                <c:pt idx="3">
                  <c:v>Трудоустроены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0.18099999999999999</c:v>
                </c:pt>
                <c:pt idx="1">
                  <c:v>0.20799999999999999</c:v>
                </c:pt>
                <c:pt idx="2">
                  <c:v>0.05</c:v>
                </c:pt>
                <c:pt idx="3" formatCode="0.00%">
                  <c:v>0.89500000000000002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1D-48C8-A793-C542CE52CE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Бакалавриат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2-EF1D-48C8-A793-C542CE52CEC4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4-EF1D-48C8-A793-C542CE52CEC4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6-EF1D-48C8-A793-C542CE52CEC4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8-EF1D-48C8-A793-C542CE52CEC4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A-EF1D-48C8-A793-C542CE52CEC4}"/>
              </c:ext>
            </c:extLst>
          </c:dPt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Не трудоустроены</c:v>
                </c:pt>
                <c:pt idx="1">
                  <c:v>Декрет/Призваны</c:v>
                </c:pt>
                <c:pt idx="2">
                  <c:v>Продолжают обучение</c:v>
                </c:pt>
                <c:pt idx="3">
                  <c:v>Трудоустроены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0.251</c:v>
                </c:pt>
                <c:pt idx="1">
                  <c:v>0.107</c:v>
                </c:pt>
                <c:pt idx="2">
                  <c:v>0.214</c:v>
                </c:pt>
                <c:pt idx="3">
                  <c:v>0.754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F1D-48C8-A793-C542CE52CEC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Специалитет</c:v>
                </c:pt>
              </c:strCache>
            </c:strRef>
          </c:tx>
          <c:spPr>
            <a:pattFill prst="pct90">
              <a:fgClr>
                <a:srgbClr val="CC99FF"/>
              </a:fgClr>
              <a:bgClr>
                <a:schemeClr val="bg1"/>
              </a:bgClr>
            </a:patt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Не трудоустроены</c:v>
                </c:pt>
                <c:pt idx="1">
                  <c:v>Декрет/Призваны</c:v>
                </c:pt>
                <c:pt idx="2">
                  <c:v>Продолжают обучение</c:v>
                </c:pt>
                <c:pt idx="3">
                  <c:v>Трудоустроены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F1D-48C8-A793-C542CE52CE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557239816"/>
        <c:axId val="557238504"/>
      </c:barChart>
      <c:catAx>
        <c:axId val="5572398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7238504"/>
        <c:crosses val="autoZero"/>
        <c:auto val="1"/>
        <c:lblAlgn val="l"/>
        <c:lblOffset val="100"/>
        <c:noMultiLvlLbl val="0"/>
      </c:catAx>
      <c:valAx>
        <c:axId val="55723850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57239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4470360134665035"/>
          <c:y val="0.86343810171224933"/>
          <c:w val="0.47860113459437842"/>
          <c:h val="5.52759287181466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0.36722</cdr:x>
      <cdr:y>0.29355</cdr:y>
    </cdr:from>
    <cdr:to>
      <cdr:x>0.44936</cdr:x>
      <cdr:y>0.36222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789426" y="1578876"/>
          <a:ext cx="847547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9</a:t>
          </a:r>
          <a:r>
            <a:rPr lang="ru-RU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</a:t>
          </a:r>
          <a:r>
            <a: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  <a:r>
            <a:rPr lang="ru-RU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%</a:t>
          </a:r>
          <a:endParaRPr lang="ru-RU" b="1" dirty="0">
            <a:solidFill>
              <a:schemeClr val="tx1">
                <a:lumMod val="65000"/>
                <a:lumOff val="3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0.28163</cdr:x>
      <cdr:y>0.41526</cdr:y>
    </cdr:from>
    <cdr:to>
      <cdr:x>0.36175</cdr:x>
      <cdr:y>0.48393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906199" y="2233502"/>
          <a:ext cx="82676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7</a:t>
          </a:r>
          <a:r>
            <a:rPr lang="ru-RU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%</a:t>
          </a:r>
          <a:endParaRPr lang="ru-RU" b="1" dirty="0">
            <a:solidFill>
              <a:schemeClr val="tx1">
                <a:lumMod val="65000"/>
                <a:lumOff val="3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0.12584</cdr:x>
      <cdr:y>0.23954</cdr:y>
    </cdr:from>
    <cdr:to>
      <cdr:x>0.22652</cdr:x>
      <cdr:y>0.688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440160" y="1512168"/>
          <a:ext cx="1152128" cy="28309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0.00978</cdr:x>
      <cdr:y>0.14893</cdr:y>
    </cdr:from>
    <cdr:to>
      <cdr:x>0.22912</cdr:x>
      <cdr:y>0.85095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15956" y="810830"/>
          <a:ext cx="2601577" cy="3822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ru-RU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Трудоустроены</a:t>
          </a:r>
        </a:p>
        <a:p xmlns:a="http://schemas.openxmlformats.org/drawingml/2006/main">
          <a:pPr algn="r"/>
          <a:endParaRPr lang="ru-RU" sz="1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Продолжают обучение</a:t>
          </a:r>
        </a:p>
        <a:p xmlns:a="http://schemas.openxmlformats.org/drawingml/2006/main">
          <a:pPr algn="r"/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endParaRPr lang="ru-RU" sz="1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endParaRPr lang="ru-RU" sz="1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Находятся в декретном </a:t>
          </a:r>
        </a:p>
        <a:p xmlns:a="http://schemas.openxmlformats.org/drawingml/2006/main">
          <a:pPr algn="r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отпуске/Призваны в ВС РФ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endParaRPr lang="ru-RU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Не трудоустроены</a:t>
          </a:r>
        </a:p>
        <a:p xmlns:a="http://schemas.openxmlformats.org/drawingml/2006/main">
          <a:endParaRPr lang="ru-RU" sz="1500" dirty="0"/>
        </a:p>
      </cdr:txBody>
    </cdr:sp>
  </cdr:relSizeAnchor>
  <cdr:relSizeAnchor xmlns:cdr="http://schemas.openxmlformats.org/drawingml/2006/chartDrawing">
    <cdr:from>
      <cdr:x>0.87179</cdr:x>
      <cdr:y>0.15174</cdr:y>
    </cdr:from>
    <cdr:to>
      <cdr:x>1</cdr:x>
      <cdr:y>0.2111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10140817" y="826127"/>
          <a:ext cx="1491304" cy="323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100% (14 чел.)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0.36282</cdr:x>
      <cdr:y>0.35643</cdr:y>
    </cdr:from>
    <cdr:to>
      <cdr:x>0.50739</cdr:x>
      <cdr:y>0.41579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220346" y="1940533"/>
          <a:ext cx="1681676" cy="323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11,5% (239 чел.)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0.29856</cdr:x>
      <cdr:y>0.51134</cdr:y>
    </cdr:from>
    <cdr:to>
      <cdr:x>0.44364</cdr:x>
      <cdr:y>0.5707</cdr:y>
    </cdr:to>
    <cdr:sp macro="" textlink="">
      <cdr:nvSpPr>
        <cdr:cNvPr id="12" name="Прямоугольник 11"/>
        <cdr:cNvSpPr/>
      </cdr:nvSpPr>
      <cdr:spPr>
        <a:xfrm xmlns:a="http://schemas.openxmlformats.org/drawingml/2006/main">
          <a:off x="3472865" y="2783905"/>
          <a:ext cx="1687588" cy="323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0,7% (14 чел.)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95C0C-3594-4A6B-89D1-41B90A9DF13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92A33-E36A-4E63-AAC3-0D76F526C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16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92A33-E36A-4E63-AAC3-0D76F526C62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09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92A33-E36A-4E63-AAC3-0D76F526C62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200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34C1B-C823-4630-AA14-29296860C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F03865-5055-4821-922D-D6372FA63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276B1A-14F5-4DA3-B332-8833F1F78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E5D9F3-1F71-4C9E-8D30-A80692CD2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A22370-5934-475A-B36E-F299D7B02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0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E33FC8-E934-429E-933C-48BDA236F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78D717-40DF-4F6F-BE50-2B5EC0220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9664B-7EC3-40B0-9525-E1C3B2E6E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96F02A-1D97-4FFA-8E5B-789A5ED7B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607790-1B57-413C-BCEA-184D2AEBC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59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C13EE7E-086E-4B89-ADB5-ACA0C3FB6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85E7AB-7098-482A-90A7-3766B8B33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4C4354-6C5B-455B-8338-A52A5D58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B70730-9A1A-4E89-86AA-F0E8CFE99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40DD4F-E320-4B3E-8693-3D742367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56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28FED0-661B-4B8D-A805-C1CE92875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13DA02-5302-49CB-87FB-DDDC3BEF4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A5156A-0480-437D-B26B-70931209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ACABC5-F09D-48D6-B6B5-1752370E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90DAA1-7877-413E-BC4D-D8E3AA597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78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97AED0-595F-4D70-B3BB-053E4BCB2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ECB14A-EC14-498C-8605-FE56920FD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4660A2-839A-4D03-B48F-0602632B6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372EE8-7A62-4602-9E73-BFF7FAADF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EAB93B-2EF0-4E01-B151-977DC6002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75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01EDF9-7A98-472E-832E-5726CE44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F93396-2D3B-4845-80BF-F78C9CBEF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97E8E8-8270-45F6-847F-088F06F9D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538B79-B828-4357-B983-418A9C2FB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5A9EBC-EFEF-4F23-B06B-00BB51BE1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C31FDE-E439-4B8B-8A48-000ACD24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9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D646F-F21B-4702-B960-5EDFAEFD1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E4EBF1-1A65-47FB-9592-E872AB6CC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5FB115-17FB-40A5-8C88-E56EEBDA6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99C710-19C2-49B4-B436-92B3A48D7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45A6FFF-53CF-42BC-9A94-391EF771F4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1D0318A-F909-402D-A12A-8E12CDC68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4B77266-E1B4-45EB-A3C4-E07E91932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703DA0-9AC5-4781-B69C-04C77391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36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830FD-7669-4E80-B917-E4E26E8C5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1772E3F-C12D-4C1C-A385-9285C8E4A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A9D8C56-7546-4F08-80E0-541C4784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FD99B34-B5F3-494B-9EA3-98892C6DA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88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C8F4BAB-4C4F-4348-AB01-1AF0586E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B578788-E44E-434F-AA6D-3EE867493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FFE212-BB47-4632-8073-C8637E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11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6D14A-545D-4F62-BF4E-11A55FABD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3C32BC-955B-40C5-91E9-C16031CB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AB8FD58-8117-4854-98C2-D8279C1F1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DF4846-C081-4C7E-A2B6-F3ED2BEE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C408F2-8E5B-4BDA-AE6D-C9403DC4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60AB7D-CA26-45CC-9152-1DBE8C2AF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52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903AF4-2D13-4899-8803-51C56120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C9FFFE-62CC-45E5-BCC4-475C15032D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D93C12-03F6-4201-A4EB-1423F90FF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6891AB-1ACE-4815-B5E0-3CF44FE86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9FFBD7-2183-4A9C-9FD2-6E1BBFBA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7565E1-22E1-4660-881D-99E927D4F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2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4B4BA5-D388-4868-A19A-9B1CE980A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57DC9F-0EA1-4AD5-AE86-7EF75A7FB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AD1FCC-5587-4051-BBA7-551350BD2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F8876-BC64-442D-8B74-777D04E4E9D1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D9803F-4D14-4F15-9DF1-93644B7EC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005775-1132-45E6-A621-DE89FE3C1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29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72496194"/>
              </p:ext>
            </p:extLst>
          </p:nvPr>
        </p:nvGraphicFramePr>
        <p:xfrm>
          <a:off x="839035" y="1406693"/>
          <a:ext cx="10319140" cy="5378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D4D432E-76C7-4CB6-B8C4-5DE7DBFF1AEC}"/>
              </a:ext>
            </a:extLst>
          </p:cNvPr>
          <p:cNvSpPr txBox="1">
            <a:spLocks/>
          </p:cNvSpPr>
          <p:nvPr/>
        </p:nvSpPr>
        <p:spPr>
          <a:xfrm>
            <a:off x="517435" y="339424"/>
            <a:ext cx="9687269" cy="8108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  <a:t>Трудоустройство </a:t>
            </a:r>
            <a:r>
              <a:rPr lang="ru-RU" sz="25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выпускников МГПУ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5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2022-2023 </a:t>
            </a:r>
            <a: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  <a:t>учебного </a:t>
            </a:r>
            <a:r>
              <a:rPr lang="ru-RU" sz="25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года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37590" y="4707694"/>
            <a:ext cx="8645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,6%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8691" y="2733421"/>
            <a:ext cx="708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,1%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D1DE0F0-22BD-CA49-B0E4-8B33FFD6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048" y="310752"/>
            <a:ext cx="1170000" cy="86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68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D4D432E-76C7-4CB6-B8C4-5DE7DBFF1AEC}"/>
              </a:ext>
            </a:extLst>
          </p:cNvPr>
          <p:cNvSpPr txBox="1">
            <a:spLocks/>
          </p:cNvSpPr>
          <p:nvPr/>
        </p:nvSpPr>
        <p:spPr>
          <a:xfrm>
            <a:off x="384047" y="340520"/>
            <a:ext cx="10140697" cy="8108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750" dirty="0">
                <a:solidFill>
                  <a:srgbClr val="707070"/>
                </a:solidFill>
                <a:latin typeface="Arial Black" panose="020B0A04020102020204" pitchFamily="34" charset="0"/>
              </a:rPr>
              <a:t>Распределение </a:t>
            </a:r>
            <a:r>
              <a:rPr lang="ru-RU" sz="175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выпускников </a:t>
            </a:r>
            <a:r>
              <a:rPr lang="ru-RU" sz="1750" dirty="0">
                <a:solidFill>
                  <a:srgbClr val="707070"/>
                </a:solidFill>
                <a:latin typeface="Arial Black" panose="020B0A04020102020204" pitchFamily="34" charset="0"/>
              </a:rPr>
              <a:t>бакалавриата </a:t>
            </a:r>
            <a:r>
              <a:rPr lang="ru-RU" sz="175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и специалитета МГПУ 2022-2023 учебного года (в </a:t>
            </a:r>
            <a:r>
              <a:rPr lang="ru-RU" sz="1750" dirty="0">
                <a:solidFill>
                  <a:srgbClr val="707070"/>
                </a:solidFill>
                <a:latin typeface="Arial Black" panose="020B0A04020102020204" pitchFamily="34" charset="0"/>
              </a:rPr>
              <a:t>разрезе укрупненных </a:t>
            </a:r>
            <a:r>
              <a:rPr lang="ru-RU" sz="175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групп специальностей </a:t>
            </a:r>
            <a:r>
              <a:rPr lang="ru-RU" sz="1750" dirty="0">
                <a:solidFill>
                  <a:srgbClr val="707070"/>
                </a:solidFill>
                <a:latin typeface="Arial Black" panose="020B0A04020102020204" pitchFamily="34" charset="0"/>
              </a:rPr>
              <a:t>и </a:t>
            </a:r>
            <a:r>
              <a:rPr lang="ru-RU" sz="175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направлений)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959532"/>
              </p:ext>
            </p:extLst>
          </p:nvPr>
        </p:nvGraphicFramePr>
        <p:xfrm>
          <a:off x="384047" y="1371600"/>
          <a:ext cx="11430001" cy="50655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398265">
                  <a:extLst>
                    <a:ext uri="{9D8B030D-6E8A-4147-A177-3AD203B41FA5}">
                      <a16:colId xmlns:a16="http://schemas.microsoft.com/office/drawing/2014/main" val="55576279"/>
                    </a:ext>
                  </a:extLst>
                </a:gridCol>
                <a:gridCol w="1435608">
                  <a:extLst>
                    <a:ext uri="{9D8B030D-6E8A-4147-A177-3AD203B41FA5}">
                      <a16:colId xmlns:a16="http://schemas.microsoft.com/office/drawing/2014/main" val="2777816214"/>
                    </a:ext>
                  </a:extLst>
                </a:gridCol>
                <a:gridCol w="1289304">
                  <a:extLst>
                    <a:ext uri="{9D8B030D-6E8A-4147-A177-3AD203B41FA5}">
                      <a16:colId xmlns:a16="http://schemas.microsoft.com/office/drawing/2014/main" val="1328882594"/>
                    </a:ext>
                  </a:extLst>
                </a:gridCol>
                <a:gridCol w="3118104">
                  <a:extLst>
                    <a:ext uri="{9D8B030D-6E8A-4147-A177-3AD203B41FA5}">
                      <a16:colId xmlns:a16="http://schemas.microsoft.com/office/drawing/2014/main" val="87234861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132130065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Укрупненные группы</a:t>
                      </a:r>
                      <a:r>
                        <a:rPr lang="ru-RU" sz="1100" baseline="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специальностей и направлений</a:t>
                      </a:r>
                      <a:endParaRPr lang="ru-RU" sz="1100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Трудоустроены (%)</a:t>
                      </a:r>
                      <a:endParaRPr lang="ru-RU" sz="1100" b="1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Продолжили</a:t>
                      </a:r>
                      <a:r>
                        <a:rPr lang="ru-RU" sz="1100" baseline="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 обучение (%)</a:t>
                      </a:r>
                      <a:endParaRPr lang="ru-RU" sz="1100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Призваны</a:t>
                      </a:r>
                      <a:r>
                        <a:rPr lang="ru-RU" sz="1100" baseline="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в ВС РФ / Находятся в декретном отпуске (%)</a:t>
                      </a:r>
                      <a:endParaRPr lang="ru-RU" sz="1100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Не работают (%)</a:t>
                      </a:r>
                      <a:endParaRPr lang="ru-RU" sz="1100" b="1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41013"/>
                  </a:ext>
                </a:extLst>
              </a:tr>
              <a:tr h="344551">
                <a:tc>
                  <a:txBody>
                    <a:bodyPr/>
                    <a:lstStyle/>
                    <a:p>
                      <a:r>
                        <a:rPr lang="ru-RU" sz="125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37.00.00 Психологические</a:t>
                      </a:r>
                      <a:r>
                        <a:rPr lang="ru-RU" sz="1250" kern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науки 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60,6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27,3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12,1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63146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38.00.00 Экономика и управление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901572"/>
                  </a:ext>
                </a:extLst>
              </a:tr>
              <a:tr h="340593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39.00.00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Социология и социальная работа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604347"/>
                  </a:ext>
                </a:extLst>
              </a:tr>
              <a:tr h="312978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40.00.00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Юриспруденция 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84,1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042002"/>
                  </a:ext>
                </a:extLst>
              </a:tr>
              <a:tr h="352269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42.00.00 СМИ и информационно-библиотечное дело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77778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44.00.00 Образование и педагогические науки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79,9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92240"/>
                  </a:ext>
                </a:extLst>
              </a:tr>
              <a:tr h="349798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45.00.00 Языкознание и литературоведение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67,8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20,8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010655"/>
                  </a:ext>
                </a:extLst>
              </a:tr>
              <a:tr h="349798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46.00.00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История и археология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58,8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11,8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3484"/>
                  </a:ext>
                </a:extLst>
              </a:tr>
              <a:tr h="314470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49.00.00 Физическая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культура и спорт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35274"/>
                  </a:ext>
                </a:extLst>
              </a:tr>
              <a:tr h="375923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51.00.00 Культуроведение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социокультурные проекты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955862"/>
                  </a:ext>
                </a:extLst>
              </a:tr>
              <a:tr h="399060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52.00.00 Актерское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искусство 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365988"/>
                  </a:ext>
                </a:extLst>
              </a:tr>
              <a:tr h="383832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54.00.00 Изобразительные и прикладные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виды искусств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87,5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321510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58.00.00 Востоковедение и африканистика</a:t>
                      </a:r>
                      <a:endParaRPr lang="ru-RU" sz="12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57,6</a:t>
                      </a:r>
                      <a:endParaRPr lang="ru-RU" sz="12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31,8</a:t>
                      </a:r>
                      <a:endParaRPr lang="ru-RU" sz="12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  <a:endParaRPr lang="ru-RU" sz="12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901870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1DE0F0-22BD-CA49-B0E4-8B33FFD6C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4048" y="310752"/>
            <a:ext cx="1170000" cy="86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69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D4D432E-76C7-4CB6-B8C4-5DE7DBFF1AEC}"/>
              </a:ext>
            </a:extLst>
          </p:cNvPr>
          <p:cNvSpPr txBox="1">
            <a:spLocks/>
          </p:cNvSpPr>
          <p:nvPr/>
        </p:nvSpPr>
        <p:spPr>
          <a:xfrm>
            <a:off x="384046" y="339424"/>
            <a:ext cx="10140697" cy="8108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707070"/>
                </a:solidFill>
                <a:latin typeface="Arial Black" panose="020B0A04020102020204" pitchFamily="34" charset="0"/>
              </a:rPr>
              <a:t>Распределение 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выпускников магистратуры МГПУ 2022-2023 учебного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года (в </a:t>
            </a:r>
            <a:r>
              <a:rPr lang="ru-RU" sz="1800" dirty="0">
                <a:solidFill>
                  <a:srgbClr val="707070"/>
                </a:solidFill>
                <a:latin typeface="Arial Black" panose="020B0A04020102020204" pitchFamily="34" charset="0"/>
              </a:rPr>
              <a:t>разрезе укрупненных 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групп специальностей </a:t>
            </a:r>
            <a:r>
              <a:rPr lang="ru-RU" sz="1800" dirty="0">
                <a:solidFill>
                  <a:srgbClr val="707070"/>
                </a:solidFill>
                <a:latin typeface="Arial Black" panose="020B0A04020102020204" pitchFamily="34" charset="0"/>
              </a:rPr>
              <a:t>и 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направлений)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82410"/>
              </p:ext>
            </p:extLst>
          </p:nvPr>
        </p:nvGraphicFramePr>
        <p:xfrm>
          <a:off x="384047" y="1563624"/>
          <a:ext cx="11430001" cy="472575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98265">
                  <a:extLst>
                    <a:ext uri="{9D8B030D-6E8A-4147-A177-3AD203B41FA5}">
                      <a16:colId xmlns:a16="http://schemas.microsoft.com/office/drawing/2014/main" val="55576279"/>
                    </a:ext>
                  </a:extLst>
                </a:gridCol>
                <a:gridCol w="1435608">
                  <a:extLst>
                    <a:ext uri="{9D8B030D-6E8A-4147-A177-3AD203B41FA5}">
                      <a16:colId xmlns:a16="http://schemas.microsoft.com/office/drawing/2014/main" val="2777816214"/>
                    </a:ext>
                  </a:extLst>
                </a:gridCol>
                <a:gridCol w="1289304">
                  <a:extLst>
                    <a:ext uri="{9D8B030D-6E8A-4147-A177-3AD203B41FA5}">
                      <a16:colId xmlns:a16="http://schemas.microsoft.com/office/drawing/2014/main" val="1328882594"/>
                    </a:ext>
                  </a:extLst>
                </a:gridCol>
                <a:gridCol w="3118104">
                  <a:extLst>
                    <a:ext uri="{9D8B030D-6E8A-4147-A177-3AD203B41FA5}">
                      <a16:colId xmlns:a16="http://schemas.microsoft.com/office/drawing/2014/main" val="87234861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132130065"/>
                    </a:ext>
                  </a:extLst>
                </a:gridCol>
              </a:tblGrid>
              <a:tr h="24553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Укрупненные группы</a:t>
                      </a:r>
                      <a:r>
                        <a:rPr lang="ru-RU" sz="1100" baseline="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специальностей и направлений</a:t>
                      </a:r>
                      <a:endParaRPr lang="ru-RU" sz="1100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Трудоустроены (%)</a:t>
                      </a:r>
                      <a:endParaRPr lang="ru-RU" sz="1100" b="1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Продолжили</a:t>
                      </a:r>
                      <a:r>
                        <a:rPr lang="ru-RU" sz="1100" baseline="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 обучение (%)</a:t>
                      </a:r>
                      <a:endParaRPr lang="ru-RU" sz="1100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Призваны</a:t>
                      </a:r>
                      <a:r>
                        <a:rPr lang="ru-RU" sz="1100" baseline="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в ВС РФ / Находятся в декретном отпуске (%)</a:t>
                      </a:r>
                      <a:endParaRPr lang="ru-RU" sz="1100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Не работают (%)</a:t>
                      </a:r>
                      <a:endParaRPr lang="ru-RU" sz="1100" b="1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41013"/>
                  </a:ext>
                </a:extLst>
              </a:tr>
              <a:tr h="332200">
                <a:tc>
                  <a:txBody>
                    <a:bodyPr/>
                    <a:lstStyle/>
                    <a:p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09.00.00 Информатика и вычислительная техника</a:t>
                      </a:r>
                      <a:endParaRPr lang="ru-RU" sz="1250" kern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ru-RU" sz="1250" kern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kern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kern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50" kern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89517"/>
                  </a:ext>
                </a:extLst>
              </a:tr>
              <a:tr h="323262">
                <a:tc>
                  <a:txBody>
                    <a:bodyPr/>
                    <a:lstStyle/>
                    <a:p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37.00.00 Психологические</a:t>
                      </a:r>
                      <a:r>
                        <a:rPr lang="ru-RU" sz="1250" kern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науки 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631462"/>
                  </a:ext>
                </a:extLst>
              </a:tr>
              <a:tr h="323262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38.00.00 Экономика и управление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901572"/>
                  </a:ext>
                </a:extLst>
              </a:tr>
              <a:tr h="296323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39.00.00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Социология и социальная работа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604347"/>
                  </a:ext>
                </a:extLst>
              </a:tr>
              <a:tr h="315778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40.00.00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Юриспруденция 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042002"/>
                  </a:ext>
                </a:extLst>
              </a:tr>
              <a:tr h="336868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42.00.00 СМИ и информационно-библиотечное дело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777784"/>
                  </a:ext>
                </a:extLst>
              </a:tr>
              <a:tr h="335098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44.00.00 Образование и педагогические науки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92240"/>
                  </a:ext>
                </a:extLst>
              </a:tr>
              <a:tr h="323262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45.00.00 Языкознание и литературоведение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010655"/>
                  </a:ext>
                </a:extLst>
              </a:tr>
              <a:tr h="314282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46.00.00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История и археология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3484"/>
                  </a:ext>
                </a:extLst>
              </a:tr>
              <a:tr h="332241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49.00.00 Физическая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культура и спорт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35274"/>
                  </a:ext>
                </a:extLst>
              </a:tr>
              <a:tr h="334942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51.00.00 Культуроведение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социокультурные проекты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955862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53.00.00 Музыкальное искусство 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084648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54.00.00 Изобразительные и прикладные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виды искусств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81,8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321510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1DE0F0-22BD-CA49-B0E4-8B33FFD6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048" y="310752"/>
            <a:ext cx="1170000" cy="86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9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D4D432E-76C7-4CB6-B8C4-5DE7DBFF1AEC}"/>
              </a:ext>
            </a:extLst>
          </p:cNvPr>
          <p:cNvSpPr txBox="1">
            <a:spLocks/>
          </p:cNvSpPr>
          <p:nvPr/>
        </p:nvSpPr>
        <p:spPr>
          <a:xfrm>
            <a:off x="510333" y="339424"/>
            <a:ext cx="9687269" cy="8108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  <a:t>Распределение </a:t>
            </a:r>
            <a:r>
              <a:rPr lang="ru-RU" sz="25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выпускников МГПУ 2022-2023</a:t>
            </a:r>
            <a: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  <a:t/>
            </a:r>
            <a:b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</a:br>
            <a: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  <a:t>учебного года (в разрезе уровней образования)</a:t>
            </a:r>
            <a:endParaRPr lang="ru-RU" sz="2500" dirty="0" smtClean="0">
              <a:solidFill>
                <a:srgbClr val="70707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975625885"/>
              </p:ext>
            </p:extLst>
          </p:nvPr>
        </p:nvGraphicFramePr>
        <p:xfrm>
          <a:off x="63887" y="1112797"/>
          <a:ext cx="11632121" cy="5444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8385048" y="2168535"/>
            <a:ext cx="3247073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77,2% (1611 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427463" y="2417291"/>
            <a:ext cx="2136985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90,7% (1223 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95853" y="3298919"/>
            <a:ext cx="1687652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0,1% (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84233" y="4158832"/>
            <a:ext cx="1687652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1,8% (24 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58795" y="5072081"/>
            <a:ext cx="1687652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7,4% 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81694" y="4817748"/>
            <a:ext cx="1687652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10,6% (222 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7D1DE0F0-22BD-CA49-B0E4-8B33FFD6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048" y="310752"/>
            <a:ext cx="1170000" cy="86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0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D4D432E-76C7-4CB6-B8C4-5DE7DBFF1AEC}"/>
              </a:ext>
            </a:extLst>
          </p:cNvPr>
          <p:cNvSpPr txBox="1">
            <a:spLocks/>
          </p:cNvSpPr>
          <p:nvPr/>
        </p:nvSpPr>
        <p:spPr>
          <a:xfrm>
            <a:off x="517434" y="339424"/>
            <a:ext cx="9824429" cy="8108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707070"/>
                </a:solidFill>
                <a:latin typeface="Arial Black" panose="020B0A04020102020204" pitchFamily="34" charset="0"/>
              </a:rPr>
              <a:t>Распределение 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выпускников МГПУ 2022-2023 учебного года в </a:t>
            </a:r>
            <a:r>
              <a:rPr lang="ru-RU" sz="1800" dirty="0">
                <a:solidFill>
                  <a:srgbClr val="707070"/>
                </a:solidFill>
                <a:latin typeface="Arial Black" panose="020B0A04020102020204" pitchFamily="34" charset="0"/>
              </a:rPr>
              <a:t>разрезе сегментов 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экономики (от </a:t>
            </a:r>
            <a:r>
              <a:rPr lang="ru-RU" sz="1800" dirty="0">
                <a:solidFill>
                  <a:srgbClr val="707070"/>
                </a:solidFill>
                <a:latin typeface="Arial Black" panose="020B0A04020102020204" pitchFamily="34" charset="0"/>
              </a:rPr>
              <a:t>общего 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кол-ва </a:t>
            </a:r>
            <a:r>
              <a:rPr lang="ru-RU" sz="1800" dirty="0">
                <a:solidFill>
                  <a:srgbClr val="707070"/>
                </a:solidFill>
                <a:latin typeface="Arial Black" panose="020B0A04020102020204" pitchFamily="34" charset="0"/>
              </a:rPr>
              <a:t>трудоустроенных выпускников)</a:t>
            </a:r>
            <a:endParaRPr lang="ru-RU" sz="1800" dirty="0" smtClean="0">
              <a:solidFill>
                <a:srgbClr val="70707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076721"/>
              </p:ext>
            </p:extLst>
          </p:nvPr>
        </p:nvGraphicFramePr>
        <p:xfrm>
          <a:off x="517434" y="1289304"/>
          <a:ext cx="11296613" cy="5402503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7894161">
                  <a:extLst>
                    <a:ext uri="{9D8B030D-6E8A-4147-A177-3AD203B41FA5}">
                      <a16:colId xmlns:a16="http://schemas.microsoft.com/office/drawing/2014/main" val="1040796185"/>
                    </a:ext>
                  </a:extLst>
                </a:gridCol>
                <a:gridCol w="3402452">
                  <a:extLst>
                    <a:ext uri="{9D8B030D-6E8A-4147-A177-3AD203B41FA5}">
                      <a16:colId xmlns:a16="http://schemas.microsoft.com/office/drawing/2014/main" val="2578048596"/>
                    </a:ext>
                  </a:extLst>
                </a:gridCol>
              </a:tblGrid>
              <a:tr h="3084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707070"/>
                          </a:solidFill>
                          <a:effectLst/>
                          <a:latin typeface="Arial Black" panose="020B0A04020102020204" pitchFamily="34" charset="0"/>
                        </a:rPr>
                        <a:t>Вид деятельности организации</a:t>
                      </a:r>
                      <a:endParaRPr lang="ru-RU" sz="1200" b="1" i="0" u="none" strike="noStrike" dirty="0">
                        <a:solidFill>
                          <a:srgbClr val="707070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rgbClr val="707070"/>
                          </a:solidFill>
                          <a:effectLst/>
                          <a:latin typeface="Arial Black" panose="020B0A04020102020204" pitchFamily="34" charset="0"/>
                        </a:rPr>
                        <a:t>Количество трудоустроенных (%)</a:t>
                      </a:r>
                      <a:endParaRPr lang="ru-RU" sz="1200" b="1" i="0" u="none" strike="noStrike" dirty="0">
                        <a:solidFill>
                          <a:srgbClr val="707070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961864484"/>
                  </a:ext>
                </a:extLst>
              </a:tr>
              <a:tr h="2338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Образование и наука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2349430126"/>
                  </a:ext>
                </a:extLst>
              </a:tr>
              <a:tr h="2023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Фриланс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2178630577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Торговля</a:t>
                      </a:r>
                      <a:r>
                        <a:rPr lang="ru-RU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общественное питание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3182828099"/>
                  </a:ext>
                </a:extLst>
              </a:tr>
              <a:tr h="22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Сфера услуг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4245099232"/>
                  </a:ext>
                </a:extLst>
              </a:tr>
              <a:tr h="2023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Искусство, культура и развлечения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630693905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Физическая культура и спорт</a:t>
                      </a: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599175180"/>
                  </a:ext>
                </a:extLst>
              </a:tr>
              <a:tr h="1936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IT-</a:t>
                      </a:r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сфера и связь</a:t>
                      </a: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1124459413"/>
                  </a:ext>
                </a:extLst>
              </a:tr>
              <a:tr h="18989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Защита</a:t>
                      </a:r>
                      <a:r>
                        <a:rPr lang="ru-RU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государства и личности</a:t>
                      </a: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2401738110"/>
                  </a:ext>
                </a:extLst>
              </a:tr>
              <a:tr h="2083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Здравоохранение и медицина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1602961938"/>
                  </a:ext>
                </a:extLst>
              </a:tr>
              <a:tr h="193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Управление и делопроизводство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433341965"/>
                  </a:ext>
                </a:extLst>
              </a:tr>
              <a:tr h="2141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Социальное обслуживание</a:t>
                      </a:r>
                      <a:r>
                        <a:rPr lang="ru-RU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населения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2129303970"/>
                  </a:ext>
                </a:extLst>
              </a:tr>
              <a:tr h="2082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</a:t>
                      </a:r>
                      <a:r>
                        <a:rPr lang="ru-RU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логистика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2387409743"/>
                  </a:ext>
                </a:extLst>
              </a:tr>
              <a:tr h="2023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Издательство и СМИ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3223910573"/>
                  </a:ext>
                </a:extLst>
              </a:tr>
              <a:tr h="208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Производство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1804143823"/>
                  </a:ext>
                </a:extLst>
              </a:tr>
              <a:tr h="1967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Финансы и кредит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4204329014"/>
                  </a:ext>
                </a:extLst>
              </a:tr>
              <a:tr h="2111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Консалтинг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2125555426"/>
                  </a:ext>
                </a:extLst>
              </a:tr>
              <a:tr h="18989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Реклама</a:t>
                      </a:r>
                      <a:r>
                        <a:rPr lang="ru-RU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маркетинг, дизайн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2163671152"/>
                  </a:ext>
                </a:extLst>
              </a:tr>
              <a:tr h="22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3751734448"/>
                  </a:ext>
                </a:extLst>
              </a:tr>
              <a:tr h="2080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Индивидуальный предприниматель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4167286524"/>
                  </a:ext>
                </a:extLst>
              </a:tr>
              <a:tr h="2111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Общественные</a:t>
                      </a:r>
                      <a:r>
                        <a:rPr lang="ru-RU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организации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359938299"/>
                  </a:ext>
                </a:extLst>
              </a:tr>
              <a:tr h="20239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Недвижимость</a:t>
                      </a: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4211115582"/>
                  </a:ext>
                </a:extLst>
              </a:tr>
              <a:tr h="2227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Туризм, гостиницы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1263643150"/>
                  </a:ext>
                </a:extLst>
              </a:tr>
              <a:tr h="2486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Страхование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2305710534"/>
                  </a:ext>
                </a:extLst>
              </a:tr>
              <a:tr h="2486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Кадры, управление персоналом</a:t>
                      </a:r>
                      <a:r>
                        <a:rPr lang="ru-RU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77" marR="6377" marT="6377" marB="0" anchor="ctr"/>
                </a:tc>
                <a:extLst>
                  <a:ext uri="{0D108BD9-81ED-4DB2-BD59-A6C34878D82A}">
                    <a16:rowId xmlns:a16="http://schemas.microsoft.com/office/drawing/2014/main" val="1254241698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D1DE0F0-22BD-CA49-B0E4-8B33FFD6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048" y="310752"/>
            <a:ext cx="1170000" cy="86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2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4111</TotalTime>
  <Words>533</Words>
  <Application>Microsoft Office PowerPoint</Application>
  <PresentationFormat>Широкоэкранный</PresentationFormat>
  <Paragraphs>235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может быть полное название вашего вуза</dc:title>
  <dc:creator>Ксения Юдина</dc:creator>
  <cp:lastModifiedBy>Сафенина Диана Александровна</cp:lastModifiedBy>
  <cp:revision>418</cp:revision>
  <cp:lastPrinted>2023-05-05T12:51:07Z</cp:lastPrinted>
  <dcterms:created xsi:type="dcterms:W3CDTF">2023-01-13T10:05:09Z</dcterms:created>
  <dcterms:modified xsi:type="dcterms:W3CDTF">2024-09-23T09:37:10Z</dcterms:modified>
</cp:coreProperties>
</file>