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23" r:id="rId1"/>
  </p:sldMasterIdLst>
  <p:notesMasterIdLst>
    <p:notesMasterId r:id="rId7"/>
  </p:notesMasterIdLst>
  <p:sldIdLst>
    <p:sldId id="326" r:id="rId2"/>
    <p:sldId id="339" r:id="rId3"/>
    <p:sldId id="336" r:id="rId4"/>
    <p:sldId id="334" r:id="rId5"/>
    <p:sldId id="337" r:id="rId6"/>
  </p:sldIdLst>
  <p:sldSz cx="12192000" cy="6858000"/>
  <p:notesSz cx="6797675" cy="9874250"/>
  <p:embeddedFontLst>
    <p:embeddedFont>
      <p:font typeface="Museo Sans Cyrl 700" panose="02000000000000000000" charset="-52"/>
      <p:regular r:id="rId8"/>
      <p:bold r:id="rId9"/>
      <p:italic r:id="rId10"/>
    </p:embeddedFont>
    <p:embeddedFont>
      <p:font typeface="Museo Sans Cyrl 500" panose="02000000000000000000" charset="-52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00"/>
    <a:srgbClr val="FF7757"/>
    <a:srgbClr val="FFCC66"/>
    <a:srgbClr val="FFBDFF"/>
    <a:srgbClr val="FFFF4B"/>
    <a:srgbClr val="FFD365"/>
    <a:srgbClr val="CCFFCC"/>
    <a:srgbClr val="ABE9FF"/>
    <a:srgbClr val="FFD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9"/>
    <p:restoredTop sz="94704"/>
  </p:normalViewPr>
  <p:slideViewPr>
    <p:cSldViewPr snapToGrid="0" snapToObjects="1">
      <p:cViewPr varScale="1">
        <p:scale>
          <a:sx n="76" d="100"/>
          <a:sy n="76" d="100"/>
        </p:scale>
        <p:origin x="708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74265610840917"/>
          <c:y val="0.156830046880445"/>
          <c:w val="0.43707958346949899"/>
          <c:h val="0.803547100710768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BE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E7-43C1-AD9F-ED9EB02552A4}"/>
              </c:ext>
            </c:extLst>
          </c:dPt>
          <c:dPt>
            <c:idx val="1"/>
            <c:bubble3D val="0"/>
            <c:spPr>
              <a:solidFill>
                <a:srgbClr val="CCFF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9E7-43C1-AD9F-ED9EB02552A4}"/>
              </c:ext>
            </c:extLst>
          </c:dPt>
          <c:dPt>
            <c:idx val="2"/>
            <c:bubble3D val="0"/>
            <c:spPr>
              <a:solidFill>
                <a:srgbClr val="FFD36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E7-43C1-AD9F-ED9EB02552A4}"/>
              </c:ext>
            </c:extLst>
          </c:dPt>
          <c:dPt>
            <c:idx val="3"/>
            <c:bubble3D val="0"/>
            <c:spPr>
              <a:solidFill>
                <a:srgbClr val="FFF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E7-43C1-AD9F-ED9EB02552A4}"/>
              </c:ext>
            </c:extLst>
          </c:dPt>
          <c:dPt>
            <c:idx val="4"/>
            <c:bubble3D val="0"/>
            <c:spPr>
              <a:solidFill>
                <a:srgbClr val="FFBD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9E7-43C1-AD9F-ED9EB02552A4}"/>
              </c:ext>
            </c:extLst>
          </c:dPt>
          <c:dLbls>
            <c:dLbl>
              <c:idx val="0"/>
              <c:layout>
                <c:manualLayout>
                  <c:x val="6.0737757721876971E-2"/>
                  <c:y val="-9.602929863435226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kern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Трудоустроены   (2697 чел.)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
</a:t>
                    </a:r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xfrm>
                  <a:off x="7189128" y="4857570"/>
                  <a:ext cx="1681491" cy="641790"/>
                </a:xfrm>
                <a:solidFill>
                  <a:srgbClr val="ABE9FF"/>
                </a:solidFill>
                <a:ln w="9525" cap="flat" cmpd="sng" algn="ctr">
                  <a:solidFill>
                    <a:prstClr val="whit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119756"/>
                        <a:gd name="adj2" fmla="val -138911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034394210810784"/>
                      <c:h val="0.105495795225164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9E7-43C1-AD9F-ED9EB02552A4}"/>
                </c:ext>
              </c:extLst>
            </c:dLbl>
            <c:dLbl>
              <c:idx val="1"/>
              <c:layout>
                <c:manualLayout>
                  <c:x val="-7.1833271565172413E-2"/>
                  <c:y val="0.1672798492987658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EC8A6F-997C-4C18-AA0F-EA1DAC4A65EB}" type="CATEGORYNAME">
                      <a:rPr lang="ru-RU" sz="1300" b="1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300" b="1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sz="1300" b="1" baseline="0" dirty="0" smtClean="0">
                        <a:solidFill>
                          <a:schemeClr val="tx1"/>
                        </a:solidFill>
                      </a:rPr>
                      <a:t>(274 чел.)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</a:p>
                </c:rich>
              </c:tx>
              <c:spPr>
                <a:xfrm>
                  <a:off x="482600" y="2296111"/>
                  <a:ext cx="1678862" cy="816837"/>
                </a:xfrm>
                <a:solidFill>
                  <a:srgbClr val="CCFFCC"/>
                </a:solidFill>
                <a:ln w="9525" cap="flat" cmpd="sng" algn="ctr">
                  <a:solidFill>
                    <a:prstClr val="whit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39043"/>
                        <a:gd name="adj2" fmla="val -24421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010896976519306"/>
                      <c:h val="0.134269572421411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9E7-43C1-AD9F-ED9EB02552A4}"/>
                </c:ext>
              </c:extLst>
            </c:dLbl>
            <c:dLbl>
              <c:idx val="2"/>
              <c:layout>
                <c:manualLayout>
                  <c:x val="-0.12351958706382477"/>
                  <c:y val="6.061763178139115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884D61-0220-4B28-9963-1EB5966D3ABA}" type="CATEGORYNAME">
                      <a:rPr lang="ru-RU" sz="12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2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(47 чел.)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</a:p>
                </c:rich>
              </c:tx>
              <c:spPr>
                <a:xfrm>
                  <a:off x="279400" y="1141296"/>
                  <a:ext cx="1699284" cy="743390"/>
                </a:xfrm>
                <a:solidFill>
                  <a:srgbClr val="FFD365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47639"/>
                        <a:gd name="adj2" fmla="val 33413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193492303269895"/>
                      <c:h val="0.122196542813747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9E7-43C1-AD9F-ED9EB02552A4}"/>
                </c:ext>
              </c:extLst>
            </c:dLbl>
            <c:dLbl>
              <c:idx val="3"/>
              <c:layout>
                <c:manualLayout>
                  <c:x val="-3.3521111522898848E-2"/>
                  <c:y val="-0.114786654524653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4BCB83-6239-416C-934B-35222D7625C8}" type="CATEGORYNAME">
                      <a:rPr lang="ru-RU" b="1" i="0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                (7 чел.)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</a:p>
                </c:rich>
              </c:tx>
              <c:spPr>
                <a:xfrm>
                  <a:off x="1013867" y="113865"/>
                  <a:ext cx="2221594" cy="502090"/>
                </a:xfrm>
                <a:solidFill>
                  <a:srgbClr val="FFFF4B"/>
                </a:solidFill>
                <a:ln w="9525" cap="flat" cmpd="sng" algn="ctr">
                  <a:solidFill>
                    <a:prstClr val="whit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75707"/>
                        <a:gd name="adj2" fmla="val 234487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863513972047411"/>
                      <c:h val="8.25322672908625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9E7-43C1-AD9F-ED9EB02552A4}"/>
                </c:ext>
              </c:extLst>
            </c:dLbl>
            <c:dLbl>
              <c:idx val="4"/>
              <c:layout>
                <c:manualLayout>
                  <c:x val="0.213062334282134"/>
                  <c:y val="-3.06524469225256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42FC50-09A3-42C6-9EAA-30E470248936}" type="CATEGORYNAME">
                      <a:rPr lang="ru-RU" sz="12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2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    (318 чел.)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</a:p>
                </c:rich>
              </c:tx>
              <c:spPr>
                <a:xfrm>
                  <a:off x="4527502" y="33687"/>
                  <a:ext cx="2004406" cy="675740"/>
                </a:xfrm>
                <a:solidFill>
                  <a:srgbClr val="FFBDFF"/>
                </a:solidFill>
                <a:ln w="9525" cap="flat" cmpd="sng" algn="ctr">
                  <a:solidFill>
                    <a:prstClr val="whit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56426"/>
                        <a:gd name="adj2" fmla="val 145602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773637497937956"/>
                      <c:h val="0.122196542813747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9E7-43C1-AD9F-ED9EB02552A4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E7E6E6">
                    <a:lumMod val="9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Трудоустроены</c:v>
                </c:pt>
                <c:pt idx="1">
                  <c:v>Продолжают обучение</c:v>
                </c:pt>
                <c:pt idx="2">
                  <c:v>Находятся в декретном отпуске</c:v>
                </c:pt>
                <c:pt idx="3">
                  <c:v>Призваны в ВС РФ</c:v>
                </c:pt>
                <c:pt idx="4">
                  <c:v>Не определились с трудоустройством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0.80700000000000005</c:v>
                </c:pt>
                <c:pt idx="1">
                  <c:v>8.2000000000000003E-2</c:v>
                </c:pt>
                <c:pt idx="2">
                  <c:v>0.03</c:v>
                </c:pt>
                <c:pt idx="3">
                  <c:v>0.01</c:v>
                </c:pt>
                <c:pt idx="4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7-43C1-AD9F-ED9EB0255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637656195584972"/>
          <c:y val="0.15511559021362492"/>
          <c:w val="0.32248791720890768"/>
          <c:h val="0.491552972272813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24605598428511"/>
          <c:y val="0.14265487477064082"/>
          <c:w val="0.76575390762721829"/>
          <c:h val="0.64589495292283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Не трудоустроены</c:v>
                </c:pt>
                <c:pt idx="1">
                  <c:v>Призваны в РФ</c:v>
                </c:pt>
                <c:pt idx="2">
                  <c:v>Декрет</c:v>
                </c:pt>
                <c:pt idx="3">
                  <c:v>Продолжают обучение</c:v>
                </c:pt>
                <c:pt idx="4">
                  <c:v>Трудоустроены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0.18</c:v>
                </c:pt>
                <c:pt idx="1">
                  <c:v>0.08</c:v>
                </c:pt>
                <c:pt idx="2">
                  <c:v>0.2</c:v>
                </c:pt>
                <c:pt idx="3">
                  <c:v>0.14000000000000001</c:v>
                </c:pt>
                <c:pt idx="4" formatCode="0.00%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A-4539-AD06-26F84BB8EE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D7FA-4539-AD06-26F84BB8EE2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D7FA-4539-AD06-26F84BB8EE2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D7FA-4539-AD06-26F84BB8EE2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D7FA-4539-AD06-26F84BB8EE2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D7FA-4539-AD06-26F84BB8EE20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Не трудоустроены</c:v>
                </c:pt>
                <c:pt idx="1">
                  <c:v>Призваны в РФ</c:v>
                </c:pt>
                <c:pt idx="2">
                  <c:v>Декрет</c:v>
                </c:pt>
                <c:pt idx="3">
                  <c:v>Продолжают обучение</c:v>
                </c:pt>
                <c:pt idx="4">
                  <c:v>Трудоустроены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0.22</c:v>
                </c:pt>
                <c:pt idx="1">
                  <c:v>0.08</c:v>
                </c:pt>
                <c:pt idx="2">
                  <c:v>0.1</c:v>
                </c:pt>
                <c:pt idx="3">
                  <c:v>0.44</c:v>
                </c:pt>
                <c:pt idx="4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7FA-4539-AD06-26F84BB8EE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Специалитет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Не трудоустроены</c:v>
                </c:pt>
                <c:pt idx="1">
                  <c:v>Призваны в РФ</c:v>
                </c:pt>
                <c:pt idx="2">
                  <c:v>Декрет</c:v>
                </c:pt>
                <c:pt idx="3">
                  <c:v>Продолжают обучение</c:v>
                </c:pt>
                <c:pt idx="4">
                  <c:v>Трудоустроены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71-42A6-A1F7-DA212EBB07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57239816"/>
        <c:axId val="557238504"/>
      </c:barChart>
      <c:catAx>
        <c:axId val="557239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7238504"/>
        <c:crosses val="autoZero"/>
        <c:auto val="1"/>
        <c:lblAlgn val="l"/>
        <c:lblOffset val="100"/>
        <c:noMultiLvlLbl val="0"/>
      </c:catAx>
      <c:valAx>
        <c:axId val="5572385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5723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5623348192201421"/>
          <c:y val="0.8774342397332725"/>
          <c:w val="0.47860113459437842"/>
          <c:h val="5.5275928718146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0.12584</cdr:x>
      <cdr:y>0.23954</cdr:y>
    </cdr:from>
    <cdr:to>
      <cdr:x>0.22652</cdr:x>
      <cdr:y>0.688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40160" y="1512168"/>
          <a:ext cx="1152128" cy="2830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0.04756</cdr:x>
      <cdr:y>0.14899</cdr:y>
    </cdr:from>
    <cdr:to>
      <cdr:x>0.22689</cdr:x>
      <cdr:y>0.85101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22020" y="811154"/>
          <a:ext cx="1968436" cy="382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ru-RU" sz="105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Трудоустроены</a:t>
          </a:r>
        </a:p>
        <a:p xmlns:a="http://schemas.openxmlformats.org/drawingml/2006/main">
          <a:pPr algn="r"/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Продолжают обучение</a:t>
          </a:r>
        </a:p>
        <a:p xmlns:a="http://schemas.openxmlformats.org/drawingml/2006/main">
          <a:pPr algn="r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endParaRPr lang="ru-RU" sz="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Находятся </a:t>
          </a:r>
        </a:p>
        <a:p xmlns:a="http://schemas.openxmlformats.org/drawingml/2006/main">
          <a:pPr algn="r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в декретном отпуске</a:t>
          </a:r>
        </a:p>
        <a:p xmlns:a="http://schemas.openxmlformats.org/drawingml/2006/main">
          <a:pPr algn="r"/>
          <a:endParaRPr lang="ru-RU" sz="1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endParaRPr lang="ru-RU" sz="7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Призваны в ВС РФ</a:t>
          </a:r>
        </a:p>
        <a:p xmlns:a="http://schemas.openxmlformats.org/drawingml/2006/main">
          <a:pPr algn="r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Не трудоустроены</a:t>
          </a:r>
        </a:p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0.70418</cdr:x>
      <cdr:y>0.17311</cdr:y>
    </cdr:from>
    <cdr:to>
      <cdr:x>0.86456</cdr:x>
      <cdr:y>0.24095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729471" y="942472"/>
          <a:ext cx="176041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74%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(1466 чел.)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0.32038</cdr:x>
      <cdr:y>0.34372</cdr:y>
    </cdr:from>
    <cdr:to>
      <cdr:x>0.48779</cdr:x>
      <cdr:y>0.4059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516714" y="1871313"/>
          <a:ext cx="1837606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0,4% (5 чел.)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0.37166</cdr:x>
      <cdr:y>0.69142</cdr:y>
    </cdr:from>
    <cdr:to>
      <cdr:x>0.53908</cdr:x>
      <cdr:y>0.75361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079619" y="3764361"/>
          <a:ext cx="1837606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11,2% (222 чел.)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0.34786</cdr:x>
      <cdr:y>0.73129</cdr:y>
    </cdr:from>
    <cdr:to>
      <cdr:x>0.51527</cdr:x>
      <cdr:y>0.79347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3818362" y="3981406"/>
          <a:ext cx="1837606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7,1% (96 чел.)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1FA1C-5E15-3C4C-A932-7C934C80D78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3EC26-0790-BD4A-A04B-A7E2FC83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0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EC26-0790-BD4A-A04B-A7E2FC830D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1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500" b="1" kern="12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EC26-0790-BD4A-A04B-A7E2FC830D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8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500" b="1" kern="12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EC26-0790-BD4A-A04B-A7E2FC830D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0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4" y="1196976"/>
            <a:ext cx="8426454" cy="3365500"/>
          </a:xfrm>
        </p:spPr>
        <p:txBody>
          <a:bodyPr anchor="b">
            <a:normAutofit/>
          </a:bodyPr>
          <a:lstStyle>
            <a:lvl1pPr>
              <a:defRPr sz="4800" b="0" i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4760259"/>
            <a:ext cx="8426454" cy="16214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576" y="1196975"/>
            <a:ext cx="42104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5999" y="1196975"/>
            <a:ext cx="5472113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2773" y="2868706"/>
            <a:ext cx="4213225" cy="35130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2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ключительный слайд">
    <p:bg>
      <p:bgPr>
        <a:solidFill>
          <a:srgbClr val="DB34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3" y="2223246"/>
            <a:ext cx="9685339" cy="233922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F4F4F7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3" y="4625787"/>
            <a:ext cx="9685339" cy="1755963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1600">
                <a:solidFill>
                  <a:srgbClr val="D4D4D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72" y="344205"/>
            <a:ext cx="1260000" cy="93159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590742" y="491177"/>
            <a:ext cx="3977371" cy="8527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1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129226, г. Москва, 2-й Сельскохозяйственный проезд, 4</a:t>
            </a:r>
            <a:endParaRPr lang="en-US" sz="11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100" dirty="0" err="1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info@mgpu.ru</a:t>
            </a:r>
            <a:endParaRPr lang="en-US" sz="11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1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+7 (499) 181-24-62</a:t>
            </a:r>
            <a:br>
              <a:rPr lang="en-US" sz="11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</a:br>
            <a:r>
              <a:rPr lang="en-US" sz="1100" dirty="0" err="1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www.mgpu.ru</a:t>
            </a:r>
            <a:endParaRPr lang="ru-RU" sz="11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774" y="1981201"/>
            <a:ext cx="8426453" cy="4195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3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4" y="1196976"/>
            <a:ext cx="8426454" cy="2232024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3496235"/>
            <a:ext cx="8426454" cy="288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2774" y="1981199"/>
            <a:ext cx="4213226" cy="4195763"/>
          </a:xfrm>
        </p:spPr>
        <p:txBody>
          <a:bodyPr>
            <a:normAutofit/>
          </a:bodyPr>
          <a:lstStyle>
            <a:lvl1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1pPr>
            <a:lvl2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2pPr>
            <a:lvl3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6096000" y="1981199"/>
            <a:ext cx="4213226" cy="4195763"/>
          </a:xfrm>
        </p:spPr>
        <p:txBody>
          <a:bodyPr>
            <a:normAutofit/>
          </a:bodyPr>
          <a:lstStyle>
            <a:lvl1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1pPr>
            <a:lvl2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2pPr>
            <a:lvl3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2036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2093119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82774" y="2989263"/>
            <a:ext cx="4213226" cy="3200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3"/>
          </p:nvPr>
        </p:nvSpPr>
        <p:spPr>
          <a:xfrm>
            <a:off x="6095999" y="2093119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half" idx="14"/>
          </p:nvPr>
        </p:nvSpPr>
        <p:spPr>
          <a:xfrm>
            <a:off x="6095999" y="2989263"/>
            <a:ext cx="4213226" cy="3200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830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2774" y="1995947"/>
            <a:ext cx="3060000" cy="418101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5444" y="1995947"/>
            <a:ext cx="3060000" cy="418101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3"/>
          <p:cNvSpPr>
            <a:spLocks noGrp="1"/>
          </p:cNvSpPr>
          <p:nvPr>
            <p:ph sz="half" idx="13"/>
          </p:nvPr>
        </p:nvSpPr>
        <p:spPr>
          <a:xfrm>
            <a:off x="8508113" y="1995946"/>
            <a:ext cx="3060000" cy="418101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6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1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9" y="1196975"/>
            <a:ext cx="5472113" cy="51847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85576" y="1196975"/>
            <a:ext cx="42104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1882773" y="2868706"/>
            <a:ext cx="4213225" cy="35130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171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5" y="1196975"/>
            <a:ext cx="8426452" cy="720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5" y="2035277"/>
            <a:ext cx="8426452" cy="414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82774" y="6176962"/>
            <a:ext cx="8426453" cy="4838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9E9F9E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56168" y="6176962"/>
            <a:ext cx="576000" cy="4838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 i="0">
                <a:solidFill>
                  <a:srgbClr val="9E9F9E"/>
                </a:solidFill>
                <a:latin typeface="Museo Sans Cyrl 700" charset="0"/>
                <a:ea typeface="Museo Sans Cyrl 700" charset="0"/>
                <a:cs typeface="Museo Sans Cyrl 700" charset="0"/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82663" cy="6858000"/>
          </a:xfrm>
          <a:prstGeom prst="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1DE0F0-22BD-CA49-B0E4-8B33FFD6CB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98113" y="656975"/>
            <a:ext cx="1170000" cy="8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5" r:id="rId2"/>
    <p:sldLayoutId id="2147483726" r:id="rId3"/>
    <p:sldLayoutId id="2147483727" r:id="rId4"/>
    <p:sldLayoutId id="2147483728" r:id="rId5"/>
    <p:sldLayoutId id="2147483735" r:id="rId6"/>
    <p:sldLayoutId id="2147483729" r:id="rId7"/>
    <p:sldLayoutId id="2147483730" r:id="rId8"/>
    <p:sldLayoutId id="2147483731" r:id="rId9"/>
    <p:sldLayoutId id="2147483732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186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754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2"/>
          <p:cNvSpPr>
            <a:spLocks noGrp="1"/>
          </p:cNvSpPr>
          <p:nvPr>
            <p:ph type="title"/>
          </p:nvPr>
        </p:nvSpPr>
        <p:spPr>
          <a:xfrm>
            <a:off x="1007705" y="284909"/>
            <a:ext cx="11184295" cy="7421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Трудоустройство выпускников МГПУ </a:t>
            </a:r>
            <a:br>
              <a:rPr lang="ru-RU" sz="2400" b="1" dirty="0" smtClean="0"/>
            </a:br>
            <a:r>
              <a:rPr lang="ru-RU" sz="2400" b="1" dirty="0" smtClean="0"/>
              <a:t>2021-2022 учебного года </a:t>
            </a:r>
            <a:endParaRPr lang="ru-RU" sz="240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66105863"/>
              </p:ext>
            </p:extLst>
          </p:nvPr>
        </p:nvGraphicFramePr>
        <p:xfrm>
          <a:off x="1236617" y="1222682"/>
          <a:ext cx="10676709" cy="552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53413" y="4640116"/>
            <a:ext cx="923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80,7%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51393" y="3281509"/>
            <a:ext cx="703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8,2%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69999" y="2629512"/>
            <a:ext cx="744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9,5%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55626" y="2280920"/>
            <a:ext cx="777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1,4%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51393" y="1828856"/>
            <a:ext cx="703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0,2%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051561" y="498186"/>
            <a:ext cx="9317735" cy="7421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Распределение выпускников МГПУ 2021-2022 </a:t>
            </a:r>
            <a:br>
              <a:rPr lang="ru-RU" sz="2400" b="1" dirty="0" smtClean="0"/>
            </a:br>
            <a:r>
              <a:rPr lang="ru-RU" sz="2400" b="1" dirty="0" smtClean="0"/>
              <a:t>учебного года </a:t>
            </a:r>
            <a:r>
              <a:rPr lang="ru-RU" sz="2400" b="1" dirty="0" smtClean="0"/>
              <a:t>(в </a:t>
            </a:r>
            <a:r>
              <a:rPr lang="ru-RU" sz="2400" b="1" dirty="0"/>
              <a:t>разрезе у</a:t>
            </a:r>
            <a:r>
              <a:rPr lang="ru-RU" sz="2400" b="1" dirty="0" smtClean="0"/>
              <a:t>крупненных групп </a:t>
            </a:r>
            <a:br>
              <a:rPr lang="ru-RU" sz="2400" b="1" dirty="0" smtClean="0"/>
            </a:br>
            <a:r>
              <a:rPr lang="ru-RU" sz="2400" b="1" dirty="0" smtClean="0"/>
              <a:t>специальностей </a:t>
            </a:r>
            <a:r>
              <a:rPr lang="ru-RU" sz="2400" b="1" dirty="0"/>
              <a:t>и </a:t>
            </a:r>
            <a:r>
              <a:rPr lang="ru-RU" sz="2400" b="1" dirty="0" smtClean="0"/>
              <a:t>направлений, %)</a:t>
            </a:r>
            <a:endParaRPr lang="ru-RU" sz="2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276827"/>
              </p:ext>
            </p:extLst>
          </p:nvPr>
        </p:nvGraphicFramePr>
        <p:xfrm>
          <a:off x="1051561" y="1609344"/>
          <a:ext cx="11027664" cy="51490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1727">
                  <a:extLst>
                    <a:ext uri="{9D8B030D-6E8A-4147-A177-3AD203B41FA5}">
                      <a16:colId xmlns:a16="http://schemas.microsoft.com/office/drawing/2014/main" val="55576279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777816214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1328882594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872348613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1972767695"/>
                    </a:ext>
                  </a:extLst>
                </a:gridCol>
                <a:gridCol w="950977">
                  <a:extLst>
                    <a:ext uri="{9D8B030D-6E8A-4147-A177-3AD203B41FA5}">
                      <a16:colId xmlns:a16="http://schemas.microsoft.com/office/drawing/2014/main" val="3132130065"/>
                    </a:ext>
                  </a:extLst>
                </a:gridCol>
              </a:tblGrid>
              <a:tr h="429768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Укрупненные группы</a:t>
                      </a:r>
                      <a:r>
                        <a:rPr lang="ru-RU" sz="125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50" dirty="0" smtClean="0"/>
                        <a:t>специальностей и направлений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Трудоустроены</a:t>
                      </a:r>
                      <a:endParaRPr lang="ru-RU" sz="12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Продолжили</a:t>
                      </a:r>
                      <a:r>
                        <a:rPr lang="ru-RU" sz="1250" baseline="0" dirty="0" smtClean="0"/>
                        <a:t> обучение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Призваны </a:t>
                      </a:r>
                    </a:p>
                    <a:p>
                      <a:pPr algn="ctr"/>
                      <a:r>
                        <a:rPr lang="ru-RU" sz="1250" dirty="0" smtClean="0"/>
                        <a:t>в ВС РФ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Находятся в декретном отпуске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Не работают</a:t>
                      </a:r>
                      <a:endParaRPr lang="ru-RU" sz="12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41013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r>
                        <a:rPr lang="ru-RU" sz="1250" kern="0" dirty="0" smtClean="0"/>
                        <a:t>09.00.00 Информатика и вычислительная техника</a:t>
                      </a:r>
                      <a:endParaRPr lang="ru-RU" sz="125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 smtClean="0"/>
                        <a:t>85,7</a:t>
                      </a:r>
                      <a:endParaRPr lang="ru-RU" sz="130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 smtClean="0"/>
                        <a:t>--</a:t>
                      </a:r>
                      <a:endParaRPr lang="ru-RU" sz="130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 smtClean="0"/>
                        <a:t>--</a:t>
                      </a:r>
                      <a:endParaRPr lang="ru-RU" sz="130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 smtClean="0"/>
                        <a:t>--</a:t>
                      </a:r>
                      <a:endParaRPr lang="ru-RU" sz="130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 smtClean="0"/>
                        <a:t>14,3</a:t>
                      </a:r>
                      <a:endParaRPr lang="ru-RU" sz="130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0895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50" kern="0" dirty="0" smtClean="0"/>
                        <a:t>37.00.00 Психологические</a:t>
                      </a:r>
                      <a:r>
                        <a:rPr lang="ru-RU" sz="1250" kern="0" baseline="0" dirty="0" smtClean="0"/>
                        <a:t> науки </a:t>
                      </a:r>
                      <a:endParaRPr lang="ru-RU" sz="125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 smtClean="0"/>
                        <a:t>84,9</a:t>
                      </a:r>
                      <a:endParaRPr lang="ru-RU" sz="130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 smtClean="0"/>
                        <a:t>10,1</a:t>
                      </a:r>
                      <a:endParaRPr lang="ru-RU" sz="130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 smtClean="0"/>
                        <a:t>--</a:t>
                      </a:r>
                      <a:endParaRPr lang="ru-RU" sz="130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 smtClean="0"/>
                        <a:t>5</a:t>
                      </a:r>
                      <a:endParaRPr lang="ru-RU" sz="130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 smtClean="0"/>
                        <a:t>--</a:t>
                      </a:r>
                      <a:endParaRPr lang="ru-RU" sz="130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631462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38.00.00 Экономика и управление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80,2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8,1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0,7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0,7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10,3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901572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39.00.00</a:t>
                      </a:r>
                      <a:r>
                        <a:rPr lang="ru-RU" sz="1250" baseline="0" dirty="0" smtClean="0"/>
                        <a:t> Социология и социальная работа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76,7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13,5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2,4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7,4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604347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40.00.00</a:t>
                      </a:r>
                      <a:r>
                        <a:rPr lang="ru-RU" sz="1250" baseline="0" dirty="0" smtClean="0"/>
                        <a:t> Юриспруденция 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82,4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2,9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0,6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14,1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042002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41.00.00 Политические науки и регионоведение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75,3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10,1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14,6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221812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42.00.00 СМИ и информационно-библиотечное дело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77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7,7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15,3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777784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44.00.00 Образование и педагогические науки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82,6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6,8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0,1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1,8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8,7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92240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45.00.00 Языкознание и литературоведение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75,1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14,7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0,3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9,9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010655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46.00.00</a:t>
                      </a:r>
                      <a:r>
                        <a:rPr lang="ru-RU" sz="1250" baseline="0" dirty="0" smtClean="0"/>
                        <a:t> История и археология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55,4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31,9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12,7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063484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49.00.00 Физическая</a:t>
                      </a:r>
                      <a:r>
                        <a:rPr lang="ru-RU" sz="1250" baseline="0" dirty="0" smtClean="0"/>
                        <a:t> культура и спорт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75,9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13,4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0,9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0,9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8,9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035274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51.00.00 Культуроведение</a:t>
                      </a:r>
                      <a:r>
                        <a:rPr lang="ru-RU" sz="1250" baseline="0" dirty="0" smtClean="0"/>
                        <a:t> и социокультурные проекты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58,7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10,3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1,7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29,3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955862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53.00.00 Музыкальное искусство 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88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084648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52.00.00 Сценическое искусство и литературное творчество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65988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54.00.00 Изобразительные и прикладные</a:t>
                      </a:r>
                      <a:r>
                        <a:rPr lang="ru-RU" sz="1250" baseline="0" dirty="0" smtClean="0"/>
                        <a:t> виды искусств</a:t>
                      </a:r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67,6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18,9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--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13,5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321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0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014" y="586964"/>
            <a:ext cx="9302706" cy="9503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Распределение </a:t>
            </a:r>
            <a:r>
              <a:rPr lang="ru-RU" sz="2400" b="1" dirty="0" smtClean="0"/>
              <a:t>выпускников МГПУ 2021-2022 </a:t>
            </a:r>
            <a:br>
              <a:rPr lang="ru-RU" sz="2400" b="1" dirty="0" smtClean="0"/>
            </a:br>
            <a:r>
              <a:rPr lang="ru-RU" sz="2400" b="1" dirty="0" smtClean="0"/>
              <a:t>учебного года </a:t>
            </a:r>
            <a:r>
              <a:rPr lang="ru-RU" sz="2400" b="1" dirty="0" smtClean="0"/>
              <a:t>(в </a:t>
            </a:r>
            <a:r>
              <a:rPr lang="ru-RU" sz="2400" b="1" dirty="0"/>
              <a:t>разрезе </a:t>
            </a:r>
            <a:r>
              <a:rPr lang="ru-RU" sz="2400" b="1" dirty="0" smtClean="0"/>
              <a:t>уровней </a:t>
            </a:r>
            <a:r>
              <a:rPr lang="ru-RU" sz="2400" b="1" dirty="0" smtClean="0"/>
              <a:t>образования)</a:t>
            </a:r>
            <a:endParaRPr lang="ru-RU" sz="24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86114231"/>
              </p:ext>
            </p:extLst>
          </p:nvPr>
        </p:nvGraphicFramePr>
        <p:xfrm>
          <a:off x="883991" y="1300430"/>
          <a:ext cx="10976610" cy="5444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0439074" y="2047570"/>
            <a:ext cx="1582100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100% (15 чел.)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8659" y="2444540"/>
            <a:ext cx="223821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90,3%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(1216 чел.)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72393" y="2956299"/>
            <a:ext cx="183760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13,6% (269 чел.)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08016" y="3648401"/>
            <a:ext cx="183760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(19 чел.)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36383" y="3865446"/>
            <a:ext cx="183760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2% (28 чел.)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78589" y="4340503"/>
            <a:ext cx="183760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0,2% (5 чел.)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78589" y="4557548"/>
            <a:ext cx="183760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0,2% (2 чел.)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984" y="220225"/>
            <a:ext cx="9454896" cy="720315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/>
              <a:t>Распределение выпускников </a:t>
            </a:r>
            <a:r>
              <a:rPr lang="ru-RU" sz="2300" b="1" dirty="0" smtClean="0"/>
              <a:t>МГПУ 2021-2022 </a:t>
            </a:r>
            <a:br>
              <a:rPr lang="ru-RU" sz="2300" b="1" dirty="0" smtClean="0"/>
            </a:br>
            <a:r>
              <a:rPr lang="ru-RU" sz="2300" b="1" dirty="0" smtClean="0"/>
              <a:t>учебного </a:t>
            </a:r>
            <a:r>
              <a:rPr lang="ru-RU" sz="2300" b="1" dirty="0"/>
              <a:t>года </a:t>
            </a:r>
            <a:r>
              <a:rPr lang="ru-RU" sz="2300" b="1" dirty="0" smtClean="0"/>
              <a:t>в разрезе сегментов </a:t>
            </a:r>
            <a:r>
              <a:rPr lang="ru-RU" sz="2300" b="1" dirty="0" smtClean="0"/>
              <a:t>экономики                        </a:t>
            </a:r>
            <a:r>
              <a:rPr lang="ru-RU" sz="2300" dirty="0" smtClean="0"/>
              <a:t>(от </a:t>
            </a:r>
            <a:r>
              <a:rPr lang="ru-RU" sz="2300" dirty="0"/>
              <a:t>общего количества трудоустроенных выпускников</a:t>
            </a:r>
            <a:r>
              <a:rPr lang="ru-RU" sz="2300" dirty="0" smtClean="0"/>
              <a:t>)</a:t>
            </a:r>
            <a:endParaRPr lang="ru-RU" sz="23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483982"/>
              </p:ext>
            </p:extLst>
          </p:nvPr>
        </p:nvGraphicFramePr>
        <p:xfrm>
          <a:off x="1248814" y="1179581"/>
          <a:ext cx="8987235" cy="567842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582199">
                  <a:extLst>
                    <a:ext uri="{9D8B030D-6E8A-4147-A177-3AD203B41FA5}">
                      <a16:colId xmlns:a16="http://schemas.microsoft.com/office/drawing/2014/main" val="1040796185"/>
                    </a:ext>
                  </a:extLst>
                </a:gridCol>
                <a:gridCol w="5405036">
                  <a:extLst>
                    <a:ext uri="{9D8B030D-6E8A-4147-A177-3AD203B41FA5}">
                      <a16:colId xmlns:a16="http://schemas.microsoft.com/office/drawing/2014/main" val="2578048596"/>
                    </a:ext>
                  </a:extLst>
                </a:gridCol>
              </a:tblGrid>
              <a:tr h="2668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деятельности организации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трудоустроенных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961864484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 и наука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54,9%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2349430126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2178630577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общественное питание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3182828099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государства и личности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4245099232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Искусство, культура и развлечения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630693905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Фриланс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599175180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1124459413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Здравоохранение и медицина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2401738110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и делопроизводство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1602961938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IT-</a:t>
                      </a: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и связь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433341965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Социальное обслуживание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2129303970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2387409743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логистика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3223910573"/>
                  </a:ext>
                </a:extLst>
              </a:tr>
              <a:tr h="2363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Консалтинг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1804143823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Финансы и кредит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4204329014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2125555426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Издательство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СМИ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2163671152"/>
                  </a:ext>
                </a:extLst>
              </a:tr>
              <a:tr h="2413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Реклама</a:t>
                      </a:r>
                      <a:r>
                        <a:rPr lang="ru-RU" sz="1400" b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маркетинг</a:t>
                      </a:r>
                      <a:r>
                        <a:rPr lang="ru-RU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дизайн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3751734448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Недвижимость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4167286524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359938299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Туризм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гостиницы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4211115582"/>
                  </a:ext>
                </a:extLst>
              </a:tr>
              <a:tr h="232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1263643150"/>
                  </a:ext>
                </a:extLst>
              </a:tr>
              <a:tr h="2700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Кадры, управление персоналом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7" marR="6377" marT="6377" marB="0" anchor="ctr"/>
                </a:tc>
                <a:extLst>
                  <a:ext uri="{0D108BD9-81ED-4DB2-BD59-A6C34878D82A}">
                    <a16:rowId xmlns:a16="http://schemas.microsoft.com/office/drawing/2014/main" val="2305710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4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Соединительная линия уступом 53"/>
          <p:cNvCxnSpPr/>
          <p:nvPr/>
        </p:nvCxnSpPr>
        <p:spPr>
          <a:xfrm flipV="1">
            <a:off x="5089942" y="5765827"/>
            <a:ext cx="1243468" cy="159534"/>
          </a:xfrm>
          <a:prstGeom prst="bentConnector3">
            <a:avLst>
              <a:gd name="adj1" fmla="val 50000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flipV="1">
            <a:off x="5089942" y="5018157"/>
            <a:ext cx="1234339" cy="409116"/>
          </a:xfrm>
          <a:prstGeom prst="bentConnector3">
            <a:avLst>
              <a:gd name="adj1" fmla="val 50000"/>
            </a:avLst>
          </a:prstGeom>
          <a:ln w="57150">
            <a:solidFill>
              <a:srgbClr val="D1D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 flipV="1">
            <a:off x="5109795" y="4379872"/>
            <a:ext cx="1208691" cy="394689"/>
          </a:xfrm>
          <a:prstGeom prst="bentConnector3">
            <a:avLst>
              <a:gd name="adj1" fmla="val 50000"/>
            </a:avLst>
          </a:prstGeom>
          <a:ln w="57150">
            <a:solidFill>
              <a:srgbClr val="B4FA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flipV="1">
            <a:off x="5112875" y="3609422"/>
            <a:ext cx="1208691" cy="394689"/>
          </a:xfrm>
          <a:prstGeom prst="bentConnector3">
            <a:avLst>
              <a:gd name="adj1" fmla="val 50000"/>
            </a:avLst>
          </a:prstGeom>
          <a:ln w="5715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flipV="1">
            <a:off x="5089942" y="2828631"/>
            <a:ext cx="1231624" cy="394689"/>
          </a:xfrm>
          <a:prstGeom prst="bentConnector3">
            <a:avLst>
              <a:gd name="adj1" fmla="val 50000"/>
            </a:avLst>
          </a:prstGeom>
          <a:ln w="57150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endCxn id="33" idx="2"/>
          </p:cNvCxnSpPr>
          <p:nvPr/>
        </p:nvCxnSpPr>
        <p:spPr>
          <a:xfrm flipV="1">
            <a:off x="5099142" y="1966717"/>
            <a:ext cx="1207066" cy="352187"/>
          </a:xfrm>
          <a:prstGeom prst="bentConnector3">
            <a:avLst>
              <a:gd name="adj1" fmla="val 50000"/>
            </a:avLst>
          </a:prstGeom>
          <a:ln w="5715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956" y="419609"/>
            <a:ext cx="9235440" cy="72031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Распределение выпускников </a:t>
            </a:r>
            <a:r>
              <a:rPr lang="ru-RU" sz="2400" b="1" dirty="0" smtClean="0"/>
              <a:t>МГПУ </a:t>
            </a:r>
            <a:br>
              <a:rPr lang="ru-RU" sz="2400" b="1" dirty="0" smtClean="0"/>
            </a:br>
            <a:r>
              <a:rPr lang="ru-RU" sz="2400" b="1" dirty="0" smtClean="0"/>
              <a:t>202</a:t>
            </a:r>
            <a:r>
              <a:rPr lang="en-US" sz="2400" b="1" dirty="0" smtClean="0"/>
              <a:t>1</a:t>
            </a:r>
            <a:r>
              <a:rPr lang="ru-RU" sz="2400" b="1" dirty="0" smtClean="0"/>
              <a:t>-202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учебного года </a:t>
            </a:r>
            <a:r>
              <a:rPr lang="ru-RU" sz="2400" b="1" dirty="0" smtClean="0"/>
              <a:t>в </a:t>
            </a:r>
            <a:r>
              <a:rPr lang="ru-RU" sz="2400" b="1" dirty="0"/>
              <a:t>сфере образования и науки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(от общего количества трудоустроенных </a:t>
            </a:r>
            <a:r>
              <a:rPr lang="ru-RU" sz="2400" dirty="0"/>
              <a:t>в этой сфере</a:t>
            </a:r>
            <a:r>
              <a:rPr lang="ru-RU" sz="2400" dirty="0" smtClean="0"/>
              <a:t>)</a:t>
            </a:r>
            <a:endParaRPr lang="ru-RU" sz="3600" dirty="0"/>
          </a:p>
        </p:txBody>
      </p:sp>
      <p:sp>
        <p:nvSpPr>
          <p:cNvPr id="33" name="Выноска 1 32"/>
          <p:cNvSpPr/>
          <p:nvPr/>
        </p:nvSpPr>
        <p:spPr>
          <a:xfrm>
            <a:off x="6306208" y="1628692"/>
            <a:ext cx="5265682" cy="676049"/>
          </a:xfrm>
          <a:prstGeom prst="borderCallout1">
            <a:avLst>
              <a:gd name="adj1" fmla="val 76273"/>
              <a:gd name="adj2" fmla="val 16817"/>
              <a:gd name="adj3" fmla="val 78297"/>
              <a:gd name="adj4" fmla="val 16757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Образовательные организации, подведомственные Департаменту образования и науки г. Москвы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Выноска 1 34"/>
          <p:cNvSpPr/>
          <p:nvPr/>
        </p:nvSpPr>
        <p:spPr>
          <a:xfrm>
            <a:off x="6306208" y="2494498"/>
            <a:ext cx="5271510" cy="642274"/>
          </a:xfrm>
          <a:prstGeom prst="borderCallout1">
            <a:avLst>
              <a:gd name="adj1" fmla="val 51132"/>
              <a:gd name="adj2" fmla="val 24245"/>
              <a:gd name="adj3" fmla="val 55469"/>
              <a:gd name="adj4" fmla="val 24089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Образовательные организации 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Московской области</a:t>
            </a:r>
          </a:p>
        </p:txBody>
      </p:sp>
      <p:sp>
        <p:nvSpPr>
          <p:cNvPr id="36" name="Выноска 1 35"/>
          <p:cNvSpPr/>
          <p:nvPr/>
        </p:nvSpPr>
        <p:spPr>
          <a:xfrm>
            <a:off x="6309721" y="3289213"/>
            <a:ext cx="5258656" cy="622390"/>
          </a:xfrm>
          <a:prstGeom prst="borderCallout1">
            <a:avLst>
              <a:gd name="adj1" fmla="val 25504"/>
              <a:gd name="adj2" fmla="val 5258"/>
              <a:gd name="adj3" fmla="val 26376"/>
              <a:gd name="adj4" fmla="val 5039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Учреждения дополнительного образования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Выноска 1 36"/>
          <p:cNvSpPr/>
          <p:nvPr/>
        </p:nvSpPr>
        <p:spPr>
          <a:xfrm>
            <a:off x="6309690" y="4089201"/>
            <a:ext cx="5258687" cy="613784"/>
          </a:xfrm>
          <a:prstGeom prst="borderCallout1">
            <a:avLst>
              <a:gd name="adj1" fmla="val 35874"/>
              <a:gd name="adj2" fmla="val 12453"/>
              <a:gd name="adj3" fmla="val 32017"/>
              <a:gd name="adj4" fmla="val 12433"/>
            </a:avLst>
          </a:prstGeom>
          <a:solidFill>
            <a:srgbClr val="B4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Негосударственные образовательные учреждения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Выноска 1 37"/>
          <p:cNvSpPr/>
          <p:nvPr/>
        </p:nvSpPr>
        <p:spPr>
          <a:xfrm flipH="1">
            <a:off x="6321566" y="5618442"/>
            <a:ext cx="5265682" cy="601763"/>
          </a:xfrm>
          <a:prstGeom prst="borderCallout1">
            <a:avLst>
              <a:gd name="adj1" fmla="val 41456"/>
              <a:gd name="adj2" fmla="val 5240"/>
              <a:gd name="adj3" fmla="val 49623"/>
              <a:gd name="adj4" fmla="val 4980"/>
            </a:avLst>
          </a:prstGeom>
          <a:solidFill>
            <a:srgbClr val="FF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Образовательные организации иных регионов РФ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0" name="Выноска 1 49"/>
          <p:cNvSpPr/>
          <p:nvPr/>
        </p:nvSpPr>
        <p:spPr>
          <a:xfrm>
            <a:off x="6313203" y="4855385"/>
            <a:ext cx="5258687" cy="613784"/>
          </a:xfrm>
          <a:prstGeom prst="borderCallout1">
            <a:avLst>
              <a:gd name="adj1" fmla="val 35874"/>
              <a:gd name="adj2" fmla="val 12453"/>
              <a:gd name="adj3" fmla="val 32017"/>
              <a:gd name="adj4" fmla="val 12433"/>
            </a:avLst>
          </a:prstGeom>
          <a:solidFill>
            <a:srgbClr val="D1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Образовательные организации среднего профессионального и высшего образования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2026532" y="1528389"/>
            <a:ext cx="3079476" cy="4818607"/>
            <a:chOff x="2026532" y="1481609"/>
            <a:chExt cx="3079476" cy="4818607"/>
          </a:xfrm>
        </p:grpSpPr>
        <p:sp>
          <p:nvSpPr>
            <p:cNvPr id="52" name="Блок-схема: магнитный диск 51"/>
            <p:cNvSpPr/>
            <p:nvPr/>
          </p:nvSpPr>
          <p:spPr>
            <a:xfrm>
              <a:off x="2026532" y="4272696"/>
              <a:ext cx="3071797" cy="2027520"/>
            </a:xfrm>
            <a:prstGeom prst="flowChartMagneticDisk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Блок-схема: магнитный диск 48"/>
            <p:cNvSpPr/>
            <p:nvPr/>
          </p:nvSpPr>
          <p:spPr>
            <a:xfrm>
              <a:off x="2029967" y="3956766"/>
              <a:ext cx="3069175" cy="1926808"/>
            </a:xfrm>
            <a:prstGeom prst="flowChartMagneticDisk">
              <a:avLst/>
            </a:prstGeom>
            <a:solidFill>
              <a:srgbClr val="D1D1F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Блок-схема: магнитный диск 46"/>
            <p:cNvSpPr/>
            <p:nvPr/>
          </p:nvSpPr>
          <p:spPr>
            <a:xfrm>
              <a:off x="2026532" y="3459459"/>
              <a:ext cx="3076041" cy="1885750"/>
            </a:xfrm>
            <a:prstGeom prst="flowChartMagneticDisk">
              <a:avLst/>
            </a:prstGeom>
            <a:solidFill>
              <a:srgbClr val="B4FAF7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Блок-схема: магнитный диск 45"/>
            <p:cNvSpPr/>
            <p:nvPr/>
          </p:nvSpPr>
          <p:spPr>
            <a:xfrm>
              <a:off x="2029967" y="2956776"/>
              <a:ext cx="3076041" cy="1898413"/>
            </a:xfrm>
            <a:prstGeom prst="flowChartMagneticDisk">
              <a:avLst/>
            </a:prstGeom>
            <a:solidFill>
              <a:srgbClr val="FFCCF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Блок-схема: магнитный диск 44"/>
            <p:cNvSpPr/>
            <p:nvPr/>
          </p:nvSpPr>
          <p:spPr>
            <a:xfrm>
              <a:off x="2029966" y="2292547"/>
              <a:ext cx="3069175" cy="1837050"/>
            </a:xfrm>
            <a:prstGeom prst="flowChartMagneticDisk">
              <a:avLst/>
            </a:prstGeom>
            <a:solidFill>
              <a:srgbClr val="CC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Блок-схема: магнитный диск 4"/>
            <p:cNvSpPr/>
            <p:nvPr/>
          </p:nvSpPr>
          <p:spPr>
            <a:xfrm>
              <a:off x="2029967" y="1481609"/>
              <a:ext cx="3069175" cy="1837050"/>
            </a:xfrm>
            <a:prstGeom prst="flowChartMagneticDisk">
              <a:avLst/>
            </a:prstGeom>
            <a:solidFill>
              <a:srgbClr val="CCECF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847879" y="2489482"/>
              <a:ext cx="1495922" cy="33855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67% (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930 чел.)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762118" y="3554851"/>
              <a:ext cx="1667444" cy="33855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14,8% (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205 чел.)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821495" y="4269541"/>
              <a:ext cx="1553630" cy="33855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7,5% (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104 чел.)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868718" y="4940535"/>
              <a:ext cx="1454244" cy="33855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4,5% (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63 чел.)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873527" y="5427273"/>
              <a:ext cx="1444626" cy="33855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4,1%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(57 чел.)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873527" y="5912480"/>
              <a:ext cx="1444626" cy="33855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,1%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(30 чел.)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7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КЭСИ.pptx" id="{9D7C701E-F3D7-7B4E-A0A9-79094BABD70A}" vid="{9CAC9407-DA55-E741-87DC-DEF11B132EC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5609</TotalTime>
  <Words>552</Words>
  <Application>Microsoft Office PowerPoint</Application>
  <PresentationFormat>Широкоэкранный</PresentationFormat>
  <Paragraphs>205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Museo Sans Cyrl 700</vt:lpstr>
      <vt:lpstr>Times New Roman</vt:lpstr>
      <vt:lpstr>Arial</vt:lpstr>
      <vt:lpstr>Museo Sans Cyrl 500</vt:lpstr>
      <vt:lpstr>Calibri</vt:lpstr>
      <vt:lpstr>Специальное оформление</vt:lpstr>
      <vt:lpstr>Трудоустройство выпускников МГПУ  2021-2022 учебного года </vt:lpstr>
      <vt:lpstr>Распределение выпускников МГПУ 2021-2022  учебного года (в разрезе укрупненных групп  специальностей и направлений, %)</vt:lpstr>
      <vt:lpstr>Распределение выпускников МГПУ 2021-2022  учебного года (в разрезе уровней образования)</vt:lpstr>
      <vt:lpstr>Распределение выпускников МГПУ 2021-2022  учебного года в разрезе сегментов экономики                        (от общего количества трудоустроенных выпускников)</vt:lpstr>
      <vt:lpstr>Распределение выпускников МГПУ  2021-2022 учебного года в сфере образования и науки  (от общего количества трудоустроенных в этой сфере)</vt:lpstr>
    </vt:vector>
  </TitlesOfParts>
  <Manager/>
  <Company>Московский городской университет МГПУ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/>
  <dc:creator>Павлюткина Александра Андреевна</dc:creator>
  <cp:keywords/>
  <dc:description/>
  <cp:lastModifiedBy>Стебунова Любовь Владимировна</cp:lastModifiedBy>
  <cp:revision>371</cp:revision>
  <cp:lastPrinted>2021-12-22T13:53:56Z</cp:lastPrinted>
  <dcterms:created xsi:type="dcterms:W3CDTF">2016-03-02T10:13:19Z</dcterms:created>
  <dcterms:modified xsi:type="dcterms:W3CDTF">2023-01-27T14:20:30Z</dcterms:modified>
  <cp:category/>
</cp:coreProperties>
</file>