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786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5097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851150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BE39C-1707-9948-8F40-2824173F29B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9771F1-F29C-E94E-A7BC-A527A993F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EC6CB6-673B-474B-8D91-8E681E03F3A0}"/>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194960E4-51D5-5343-A7D6-3835001524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39A16D-4C31-494F-9402-DB99054A8A05}"/>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119291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6E787-F92A-3446-B2DB-C41BE4F31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675363-7D7E-1C4A-AD99-87F806FB75A6}"/>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A8E2F9D-25FC-6648-B736-1BECAB18E127}"/>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FCFE0FFB-D09A-0342-BED6-73EFC44323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AA5008-1BF1-F846-BD79-A38D4CB7E577}"/>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371729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5CA218-A72F-7545-B22E-6CA21A068EF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95FF8FA-FC54-F246-9669-DC70E75D2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497CFF8E-8754-B848-B51F-87B8B1B39161}"/>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65ABC463-E871-C845-BA35-3B2F5FCF47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257997C-0724-E249-9BBB-63EB70634941}"/>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207695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CE2583-DDCF-1344-8707-D425DB1CA0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4B5CDDB-B061-2C4D-A55B-C9AB8E3DEC51}"/>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B628778C-663A-754B-A4FF-5FF067DBA0B2}"/>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62F3848-7582-3840-ACC7-064A07E03AA6}"/>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6" name="Нижний колонтитул 5">
            <a:extLst>
              <a:ext uri="{FF2B5EF4-FFF2-40B4-BE49-F238E27FC236}">
                <a16:creationId xmlns:a16="http://schemas.microsoft.com/office/drawing/2014/main" id="{D12E98CC-8583-2B4F-A63F-EFE16CECEB9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6A3234D-16D5-D24F-A4C5-EF5ED3F728E2}"/>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350209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C714AA-90A4-314B-A4E5-E872801A6D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6F8120-71EF-114F-BDA0-A93AB3AA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DEF5C18B-448D-3F4D-BE52-FA85780C1DE8}"/>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F1DCF878-E2A2-1C48-AF21-27073296F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F69A834-3BAC-0D48-80F0-8B5A6810B4F3}"/>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5F98725-BDE9-B740-BC9B-AFFB5FF8AA0B}"/>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8" name="Нижний колонтитул 7">
            <a:extLst>
              <a:ext uri="{FF2B5EF4-FFF2-40B4-BE49-F238E27FC236}">
                <a16:creationId xmlns:a16="http://schemas.microsoft.com/office/drawing/2014/main" id="{5393F74D-DEEA-A44E-9C67-B77EF4575E2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CA6969F-CBF9-7D48-B7B1-837EF26E91F8}"/>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18831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7F974-5347-D24C-B1E8-E943E2CCD6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CD04C6A-606C-F042-B932-3A8733673B8E}"/>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4" name="Нижний колонтитул 3">
            <a:extLst>
              <a:ext uri="{FF2B5EF4-FFF2-40B4-BE49-F238E27FC236}">
                <a16:creationId xmlns:a16="http://schemas.microsoft.com/office/drawing/2014/main" id="{A0769A91-802B-444A-9E78-938B636858B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F1ECCA2-2E40-F245-A1D8-CE2AA3B4A39F}"/>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127278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83F0E40-FAB3-504E-B778-6D68EE24F5FA}"/>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3" name="Нижний колонтитул 2">
            <a:extLst>
              <a:ext uri="{FF2B5EF4-FFF2-40B4-BE49-F238E27FC236}">
                <a16:creationId xmlns:a16="http://schemas.microsoft.com/office/drawing/2014/main" id="{4A15E867-932D-5D40-BC5C-8CEDDC0DA12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09DF031-4700-3543-AB3E-03527A10A2BE}"/>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292001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1A178-8A92-4249-B805-C1B6063255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E1DA47-7333-2844-8A44-0E5C8298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79D5AB6-DA7A-D74B-ADDC-D93052EDA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33FF159-DC91-CB4E-86B6-F8FCA0742300}"/>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6" name="Нижний колонтитул 5">
            <a:extLst>
              <a:ext uri="{FF2B5EF4-FFF2-40B4-BE49-F238E27FC236}">
                <a16:creationId xmlns:a16="http://schemas.microsoft.com/office/drawing/2014/main" id="{CD26FEC5-6294-904F-B026-0DE6D9FB47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2FB2D6D-3D68-764F-9E6D-7BCA6D18E171}"/>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197342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707874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C28888-E1EC-924F-B02D-5AF9C016F2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159121-FB1C-B641-AA94-8784A9D08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7E55DA-2E31-9A4A-9320-F8A2EEB6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D23B2EF5-AE7F-9849-86F3-6BB90C543332}"/>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6" name="Нижний колонтитул 5">
            <a:extLst>
              <a:ext uri="{FF2B5EF4-FFF2-40B4-BE49-F238E27FC236}">
                <a16:creationId xmlns:a16="http://schemas.microsoft.com/office/drawing/2014/main" id="{949515AF-575A-A941-930A-742A77F0C8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771413-808E-6948-9567-320D194E5E3C}"/>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120326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9DA4EB-84E7-564C-BA97-2729C69B5EA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FD406F-C682-614B-B856-6B1D99B78A62}"/>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F799834-36D1-1046-8CA4-4C5C5167AFCC}"/>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7CD92042-06D3-2647-9674-46B461E2F8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FF21EA-8D4A-9841-B066-2F3411361823}"/>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324084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D7B52C3-459C-E540-A4C4-F1A89DBC04A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F619569-9946-0E40-8C23-F184AB1D9557}"/>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699297D-747E-0940-A465-614424D47501}"/>
              </a:ext>
            </a:extLst>
          </p:cNvPr>
          <p:cNvSpPr>
            <a:spLocks noGrp="1"/>
          </p:cNvSpPr>
          <p:nvPr>
            <p:ph type="dt" sz="half" idx="10"/>
          </p:nvPr>
        </p:nvSpPr>
        <p:spPr/>
        <p:txBody>
          <a:body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4F358FBC-D87D-9349-AADF-09BAE6B525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CE45F7-F0DB-2240-A579-0638755603C5}"/>
              </a:ext>
            </a:extLst>
          </p:cNvPr>
          <p:cNvSpPr>
            <a:spLocks noGrp="1"/>
          </p:cNvSpPr>
          <p:nvPr>
            <p:ph type="sldNum" sz="quarter" idx="12"/>
          </p:nvPr>
        </p:nvSpPr>
        <p:spPr/>
        <p:txBody>
          <a:bodyPr/>
          <a:lstStyle/>
          <a:p>
            <a:fld id="{4F6D3D4B-0C37-5D47-AB8B-062A475B8C59}" type="slidenum">
              <a:rPr lang="ru-RU" smtClean="0"/>
              <a:t>‹#›</a:t>
            </a:fld>
            <a:endParaRPr lang="ru-RU"/>
          </a:p>
        </p:txBody>
      </p:sp>
    </p:spTree>
    <p:extLst>
      <p:ext uri="{BB962C8B-B14F-4D97-AF65-F5344CB8AC3E}">
        <p14:creationId xmlns:p14="http://schemas.microsoft.com/office/powerpoint/2010/main" val="425794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94241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1199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63157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69684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5236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379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470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26950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E6C09-0CE6-CE48-9542-47A5137CB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04794-7C30-0740-B12E-E61F09704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E4B2076-7DCD-C847-AA16-B7EE0AA50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DEAAC-A5C2-3544-B282-3CA7E7DE5F16}" type="datetimeFigureOut">
              <a:rPr lang="ru-RU" smtClean="0"/>
              <a:t>04.03.2023</a:t>
            </a:fld>
            <a:endParaRPr lang="ru-RU"/>
          </a:p>
        </p:txBody>
      </p:sp>
      <p:sp>
        <p:nvSpPr>
          <p:cNvPr id="5" name="Нижний колонтитул 4">
            <a:extLst>
              <a:ext uri="{FF2B5EF4-FFF2-40B4-BE49-F238E27FC236}">
                <a16:creationId xmlns:a16="http://schemas.microsoft.com/office/drawing/2014/main" id="{47856D9B-E151-AA4E-8019-E24B7C669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2315ED6-F241-354A-AFF2-C288739D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D3D4B-0C37-5D47-AB8B-062A475B8C59}" type="slidenum">
              <a:rPr lang="ru-RU" smtClean="0"/>
              <a:t>‹#›</a:t>
            </a:fld>
            <a:endParaRPr lang="ru-RU"/>
          </a:p>
        </p:txBody>
      </p:sp>
    </p:spTree>
    <p:extLst>
      <p:ext uri="{BB962C8B-B14F-4D97-AF65-F5344CB8AC3E}">
        <p14:creationId xmlns:p14="http://schemas.microsoft.com/office/powerpoint/2010/main" val="30632990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mailto:olga716@bk.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5574" y="1808921"/>
            <a:ext cx="8627163" cy="2782957"/>
          </a:xfrm>
        </p:spPr>
        <p:txBody>
          <a:bodyPr/>
          <a:lstStyle/>
          <a:p>
            <a:r>
              <a:rPr lang="ru-RU" sz="3200" dirty="0">
                <a:solidFill>
                  <a:srgbClr val="FF0000"/>
                </a:solidFill>
                <a:latin typeface="Times New Roman" panose="02020603050405020304" pitchFamily="18" charset="0"/>
                <a:cs typeface="Times New Roman" panose="02020603050405020304" pitchFamily="18" charset="0"/>
              </a:rPr>
              <a:t>Обучение сотрудников овладению цифровым инструментарием в процессе моделирования педагогического дизайна </a:t>
            </a:r>
            <a:r>
              <a:rPr lang="ru-RU" sz="3200" dirty="0" smtClean="0">
                <a:solidFill>
                  <a:srgbClr val="FF0000"/>
                </a:solidFill>
                <a:latin typeface="Times New Roman" panose="02020603050405020304" pitchFamily="18" charset="0"/>
                <a:cs typeface="Times New Roman" panose="02020603050405020304" pitchFamily="18" charset="0"/>
              </a:rPr>
              <a:t>рабочих </a:t>
            </a:r>
            <a:r>
              <a:rPr lang="ru-RU" sz="3200" dirty="0">
                <a:solidFill>
                  <a:srgbClr val="FF0000"/>
                </a:solidFill>
                <a:latin typeface="Times New Roman" panose="02020603050405020304" pitchFamily="18" charset="0"/>
                <a:cs typeface="Times New Roman" panose="02020603050405020304" pitchFamily="18" charset="0"/>
              </a:rPr>
              <a:t/>
            </a:r>
            <a:br>
              <a:rPr lang="ru-RU" sz="3200" dirty="0">
                <a:solidFill>
                  <a:srgbClr val="FF0000"/>
                </a:solidFill>
                <a:latin typeface="Times New Roman" panose="02020603050405020304" pitchFamily="18" charset="0"/>
                <a:cs typeface="Times New Roman" panose="02020603050405020304" pitchFamily="18" charset="0"/>
              </a:rPr>
            </a:br>
            <a:r>
              <a:rPr lang="ru-RU" sz="3200" dirty="0" smtClean="0">
                <a:solidFill>
                  <a:srgbClr val="FF0000"/>
                </a:solidFill>
                <a:latin typeface="Times New Roman" panose="02020603050405020304" pitchFamily="18" charset="0"/>
                <a:cs typeface="Times New Roman" panose="02020603050405020304" pitchFamily="18" charset="0"/>
              </a:rPr>
              <a:t>программ</a:t>
            </a:r>
            <a:r>
              <a:rPr lang="ru-RU" sz="3200" dirty="0">
                <a:solidFill>
                  <a:srgbClr val="FF0000"/>
                </a:solidFill>
                <a:latin typeface="Times New Roman" panose="02020603050405020304" pitchFamily="18" charset="0"/>
                <a:cs typeface="Times New Roman" panose="02020603050405020304" pitchFamily="18" charset="0"/>
              </a:rPr>
              <a:t> психологического цикла </a:t>
            </a:r>
            <a:r>
              <a:rPr lang="ru-RU" sz="3200" dirty="0" smtClean="0">
                <a:solidFill>
                  <a:srgbClr val="FF0000"/>
                </a:solidFill>
                <a:latin typeface="Times New Roman" panose="02020603050405020304" pitchFamily="18" charset="0"/>
                <a:cs typeface="Times New Roman" panose="02020603050405020304" pitchFamily="18" charset="0"/>
              </a:rPr>
              <a:t>дисциплин</a:t>
            </a:r>
            <a:endParaRPr lang="ru-RU" sz="3200" b="1" dirty="0"/>
          </a:p>
        </p:txBody>
      </p:sp>
      <p:sp>
        <p:nvSpPr>
          <p:cNvPr id="3" name="Подзаголовок 2"/>
          <p:cNvSpPr>
            <a:spLocks noGrp="1"/>
          </p:cNvSpPr>
          <p:nvPr>
            <p:ph type="subTitle" idx="1"/>
          </p:nvPr>
        </p:nvSpPr>
        <p:spPr>
          <a:xfrm>
            <a:off x="1351722" y="4462671"/>
            <a:ext cx="9273208" cy="1620078"/>
          </a:xfrm>
        </p:spPr>
        <p:txBody>
          <a:bodyPr>
            <a:normAutofit/>
          </a:bodyPr>
          <a:lstStyle/>
          <a:p>
            <a:endParaRPr lang="ru-RU" dirty="0" smtClean="0"/>
          </a:p>
          <a:p>
            <a:r>
              <a:rPr lang="ru-RU" sz="2400" i="1" dirty="0">
                <a:solidFill>
                  <a:schemeClr val="tx1"/>
                </a:solidFill>
                <a:latin typeface="Times New Roman" panose="02020603050405020304" pitchFamily="18" charset="0"/>
                <a:cs typeface="Times New Roman" panose="02020603050405020304" pitchFamily="18" charset="0"/>
              </a:rPr>
              <a:t>Щербакова Ольга Ивановна, доктор психологических наук, профессор кафедры </a:t>
            </a:r>
            <a:r>
              <a:rPr lang="ru-RU" sz="2400" i="1" dirty="0" smtClean="0">
                <a:solidFill>
                  <a:schemeClr val="tx1"/>
                </a:solidFill>
                <a:latin typeface="Times New Roman" panose="02020603050405020304" pitchFamily="18" charset="0"/>
                <a:cs typeface="Times New Roman" panose="02020603050405020304" pitchFamily="18" charset="0"/>
              </a:rPr>
              <a:t>психологии</a:t>
            </a:r>
            <a:endParaRPr lang="ru-RU" sz="2400" i="1" dirty="0">
              <a:solidFill>
                <a:schemeClr val="tx1"/>
              </a:solidFill>
              <a:latin typeface="Times New Roman" panose="02020603050405020304" pitchFamily="18" charset="0"/>
              <a:cs typeface="Times New Roman" panose="02020603050405020304" pitchFamily="18" charset="0"/>
            </a:endParaRPr>
          </a:p>
          <a:p>
            <a:endParaRPr lang="ru-RU" dirty="0" smtClean="0"/>
          </a:p>
          <a:p>
            <a:endParaRPr lang="ru-RU" dirty="0"/>
          </a:p>
        </p:txBody>
      </p:sp>
      <p:pic>
        <p:nvPicPr>
          <p:cNvPr id="4" name="Рисунок 3">
            <a:extLst>
              <a:ext uri="{FF2B5EF4-FFF2-40B4-BE49-F238E27FC236}">
                <a16:creationId xmlns:a16="http://schemas.microsoft.com/office/drawing/2014/main" id="{B30BAA0D-F54C-41AE-BEEC-FFEE13113BF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065105" y="109330"/>
            <a:ext cx="7424530" cy="1411357"/>
          </a:xfrm>
          <a:prstGeom prst="rect">
            <a:avLst/>
          </a:prstGeom>
        </p:spPr>
      </p:pic>
    </p:spTree>
    <p:extLst>
      <p:ext uri="{BB962C8B-B14F-4D97-AF65-F5344CB8AC3E}">
        <p14:creationId xmlns:p14="http://schemas.microsoft.com/office/powerpoint/2010/main" val="551023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7339" y="188844"/>
            <a:ext cx="9601200" cy="844826"/>
          </a:xfrm>
        </p:spPr>
        <p:txBody>
          <a:bodyPr>
            <a:normAutofit/>
          </a:bodyPr>
          <a:lstStyle/>
          <a:p>
            <a:pPr algn="ctr"/>
            <a:r>
              <a:rPr lang="ru-RU" sz="3600" dirty="0" smtClean="0">
                <a:solidFill>
                  <a:srgbClr val="FF0000"/>
                </a:solidFill>
                <a:latin typeface="Times New Roman" panose="02020603050405020304" pitchFamily="18" charset="0"/>
                <a:cs typeface="Times New Roman" panose="02020603050405020304" pitchFamily="18" charset="0"/>
              </a:rPr>
              <a:t>Как замотивировать слушателей к обучению?</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83365" y="1152939"/>
            <a:ext cx="10436087" cy="5247861"/>
          </a:xfrm>
        </p:spPr>
        <p:txBody>
          <a:bodyPr>
            <a:normAutofit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Как повысить вовлеченность сотрудников к обучению?</a:t>
            </a:r>
          </a:p>
          <a:p>
            <a:pPr marL="0" indent="0" algn="just">
              <a:buNone/>
            </a:pPr>
            <a:r>
              <a:rPr lang="ru-RU" sz="2400" dirty="0" smtClean="0">
                <a:latin typeface="Times New Roman" panose="02020603050405020304" pitchFamily="18" charset="0"/>
                <a:cs typeface="Times New Roman" panose="02020603050405020304" pitchFamily="18" charset="0"/>
              </a:rPr>
              <a:t>    Нами был проведен перед обучением небольшой опрос слушателей программы.       Результаты опроса показали</a:t>
            </a:r>
            <a:r>
              <a:rPr lang="ru-RU" sz="2400" dirty="0">
                <a:latin typeface="Times New Roman" panose="02020603050405020304" pitchFamily="18" charset="0"/>
                <a:cs typeface="Times New Roman" panose="02020603050405020304" pitchFamily="18" charset="0"/>
              </a:rPr>
              <a:t>, что к обучению опрошенных больше </a:t>
            </a:r>
            <a:r>
              <a:rPr lang="ru-RU" sz="2400" u="sng" dirty="0">
                <a:latin typeface="Times New Roman" panose="02020603050405020304" pitchFamily="18" charset="0"/>
                <a:cs typeface="Times New Roman" panose="02020603050405020304" pitchFamily="18" charset="0"/>
              </a:rPr>
              <a:t>мотивируют </a:t>
            </a:r>
            <a:r>
              <a:rPr lang="ru-RU" sz="2400" dirty="0">
                <a:latin typeface="Times New Roman" panose="02020603050405020304" pitchFamily="18" charset="0"/>
                <a:cs typeface="Times New Roman" panose="02020603050405020304" pitchFamily="18" charset="0"/>
              </a:rPr>
              <a:t>внутреннее желание быть профессионалом (65,8 %) и задачи, которые невозможно сделать без новых знаний (42,9 %). Требование к обязательному прохождению обучения важно только для трети сотрудников.</a:t>
            </a:r>
          </a:p>
          <a:p>
            <a:pPr algn="just"/>
            <a:r>
              <a:rPr lang="ru-RU" sz="2400" dirty="0">
                <a:latin typeface="Times New Roman" panose="02020603050405020304" pitchFamily="18" charset="0"/>
                <a:cs typeface="Times New Roman" panose="02020603050405020304" pitchFamily="18" charset="0"/>
              </a:rPr>
              <a:t>Исследование выявило, что </a:t>
            </a:r>
            <a:r>
              <a:rPr lang="ru-RU" sz="2400" dirty="0" err="1">
                <a:latin typeface="Times New Roman" panose="02020603050405020304" pitchFamily="18" charset="0"/>
                <a:cs typeface="Times New Roman" panose="02020603050405020304" pitchFamily="18" charset="0"/>
              </a:rPr>
              <a:t>практикоориентированность</a:t>
            </a:r>
            <a:r>
              <a:rPr lang="ru-RU" sz="2400" dirty="0">
                <a:latin typeface="Times New Roman" panose="02020603050405020304" pitchFamily="18" charset="0"/>
                <a:cs typeface="Times New Roman" panose="02020603050405020304" pitchFamily="18" charset="0"/>
              </a:rPr>
              <a:t> очень важна в курсах ПК. </a:t>
            </a:r>
          </a:p>
          <a:p>
            <a:pPr algn="just"/>
            <a:r>
              <a:rPr lang="ru-RU" sz="2400" dirty="0">
                <a:latin typeface="Times New Roman" panose="02020603050405020304" pitchFamily="18" charset="0"/>
                <a:cs typeface="Times New Roman" panose="02020603050405020304" pitchFamily="18" charset="0"/>
              </a:rPr>
              <a:t>Большинство опрошенных применят полученные знания на практике — средний балл 6,4 (по шкале от 0 — не применяю до 10 — применяю все).</a:t>
            </a:r>
          </a:p>
          <a:p>
            <a:pPr algn="just"/>
            <a:r>
              <a:rPr lang="ru-RU" sz="2400" dirty="0">
                <a:latin typeface="Times New Roman" panose="02020603050405020304" pitchFamily="18" charset="0"/>
                <a:cs typeface="Times New Roman" panose="02020603050405020304" pitchFamily="18" charset="0"/>
              </a:rPr>
              <a:t>Причём 76,4 % делают это уже в течение нескольких дней после обучения.</a:t>
            </a:r>
          </a:p>
          <a:p>
            <a:pPr algn="just"/>
            <a:r>
              <a:rPr lang="ru-RU" sz="2400" dirty="0">
                <a:latin typeface="Times New Roman" panose="02020603050405020304" pitchFamily="18" charset="0"/>
                <a:cs typeface="Times New Roman" panose="02020603050405020304" pitchFamily="18" charset="0"/>
              </a:rPr>
              <a:t>Практические примеры, задания и упражнения на основе реальных задач посчитали очень важными 64,8 </a:t>
            </a:r>
            <a:r>
              <a:rPr lang="ru-RU" sz="2400" dirty="0" smtClean="0">
                <a:latin typeface="Times New Roman" panose="02020603050405020304" pitchFamily="18" charset="0"/>
                <a:cs typeface="Times New Roman" panose="02020603050405020304" pitchFamily="18" charset="0"/>
              </a:rPr>
              <a:t>% слушателей.</a:t>
            </a: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278112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8904"/>
            <a:ext cx="9601200" cy="626166"/>
          </a:xfrm>
        </p:spPr>
        <p:txBody>
          <a:bodyPr>
            <a:normAutofit/>
          </a:bodyPr>
          <a:lstStyle/>
          <a:p>
            <a:pPr algn="ctr"/>
            <a:r>
              <a:rPr lang="ru-RU" sz="3600" dirty="0" smtClean="0">
                <a:solidFill>
                  <a:srgbClr val="FF0000"/>
                </a:solidFill>
                <a:latin typeface="Times New Roman" panose="02020603050405020304" pitchFamily="18" charset="0"/>
                <a:cs typeface="Times New Roman" panose="02020603050405020304" pitchFamily="18" charset="0"/>
              </a:rPr>
              <a:t>Культура обучения сотрудников организации</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974036" y="1311965"/>
            <a:ext cx="4731026" cy="5068957"/>
          </a:xfrm>
        </p:spPr>
        <p:txBody>
          <a:bodyPr>
            <a:normAutofit fontScale="25000" lnSpcReduction="20000"/>
          </a:bodyPr>
          <a:lstStyle/>
          <a:p>
            <a:pPr marL="0" indent="0">
              <a:buNone/>
            </a:pPr>
            <a:r>
              <a:rPr lang="ru-RU" dirty="0" smtClean="0"/>
              <a:t>    </a:t>
            </a:r>
            <a:r>
              <a:rPr lang="ru-RU" sz="9600" dirty="0" smtClean="0">
                <a:latin typeface="Times New Roman" panose="02020603050405020304" pitchFamily="18" charset="0"/>
                <a:cs typeface="Times New Roman" panose="02020603050405020304" pitchFamily="18" charset="0"/>
              </a:rPr>
              <a:t>Важным аспектом при обучении сотрудников является </a:t>
            </a:r>
            <a:r>
              <a:rPr lang="ru-RU" sz="9600" dirty="0">
                <a:latin typeface="Times New Roman" panose="02020603050405020304" pitchFamily="18" charset="0"/>
                <a:cs typeface="Times New Roman" panose="02020603050405020304" pitchFamily="18" charset="0"/>
              </a:rPr>
              <a:t>культура </a:t>
            </a:r>
            <a:r>
              <a:rPr lang="ru-RU" sz="9600" dirty="0" smtClean="0">
                <a:latin typeface="Times New Roman" panose="02020603050405020304" pitchFamily="18" charset="0"/>
                <a:cs typeface="Times New Roman" panose="02020603050405020304" pitchFamily="18" charset="0"/>
              </a:rPr>
              <a:t>их обучения:</a:t>
            </a:r>
            <a:r>
              <a:rPr lang="ru-RU" sz="9600" dirty="0">
                <a:latin typeface="Times New Roman" panose="02020603050405020304" pitchFamily="18" charset="0"/>
                <a:cs typeface="Times New Roman" panose="02020603050405020304" pitchFamily="18" charset="0"/>
              </a:rPr>
              <a:t> </a:t>
            </a:r>
            <a:r>
              <a:rPr lang="ru-RU" sz="9600" dirty="0" smtClean="0">
                <a:latin typeface="Times New Roman" panose="02020603050405020304" pitchFamily="18" charset="0"/>
                <a:cs typeface="Times New Roman" panose="02020603050405020304" pitchFamily="18" charset="0"/>
              </a:rPr>
              <a:t>вдохновляет </a:t>
            </a:r>
            <a:r>
              <a:rPr lang="ru-RU" sz="9600" dirty="0">
                <a:latin typeface="Times New Roman" panose="02020603050405020304" pitchFamily="18" charset="0"/>
                <a:cs typeface="Times New Roman" panose="02020603050405020304" pitchFamily="18" charset="0"/>
              </a:rPr>
              <a:t>ли она сотрудников на взаимопомощь и обмен знаниями? Ценится ли в ней психологический комфорт? </a:t>
            </a:r>
            <a:r>
              <a:rPr lang="ru-RU" sz="9600" dirty="0" smtClean="0">
                <a:latin typeface="Times New Roman" panose="02020603050405020304" pitchFamily="18" charset="0"/>
                <a:cs typeface="Times New Roman" panose="02020603050405020304" pitchFamily="18" charset="0"/>
              </a:rPr>
              <a:t>Мотивирует </a:t>
            </a:r>
            <a:r>
              <a:rPr lang="ru-RU" sz="9600" dirty="0">
                <a:latin typeface="Times New Roman" panose="02020603050405020304" pitchFamily="18" charset="0"/>
                <a:cs typeface="Times New Roman" panose="02020603050405020304" pitchFamily="18" charset="0"/>
              </a:rPr>
              <a:t>ли она к получению новых навыков</a:t>
            </a:r>
            <a:r>
              <a:rPr lang="ru-RU" sz="9600" dirty="0" smtClean="0">
                <a:latin typeface="Times New Roman" panose="02020603050405020304" pitchFamily="18" charset="0"/>
                <a:cs typeface="Times New Roman" panose="02020603050405020304" pitchFamily="18" charset="0"/>
              </a:rPr>
              <a:t>?</a:t>
            </a:r>
          </a:p>
          <a:p>
            <a:pPr marL="0" indent="0">
              <a:buNone/>
            </a:pPr>
            <a:r>
              <a:rPr lang="ru-RU" sz="9600" dirty="0" smtClean="0">
                <a:latin typeface="Times New Roman" panose="02020603050405020304" pitchFamily="18" charset="0"/>
                <a:cs typeface="Times New Roman" panose="02020603050405020304" pitchFamily="18" charset="0"/>
              </a:rPr>
              <a:t>    Мы </a:t>
            </a:r>
            <a:r>
              <a:rPr lang="ru-RU" sz="9600" dirty="0">
                <a:latin typeface="Times New Roman" panose="02020603050405020304" pitchFamily="18" charset="0"/>
                <a:cs typeface="Times New Roman" panose="02020603050405020304" pitchFamily="18" charset="0"/>
              </a:rPr>
              <a:t>проанализировали состояние текущей культуры обучения при помощи простой модели SIE (</a:t>
            </a:r>
            <a:r>
              <a:rPr lang="ru-RU" sz="9600" dirty="0" err="1">
                <a:latin typeface="Times New Roman" panose="02020603050405020304" pitchFamily="18" charset="0"/>
                <a:cs typeface="Times New Roman" panose="02020603050405020304" pitchFamily="18" charset="0"/>
              </a:rPr>
              <a:t>Structure</a:t>
            </a:r>
            <a:r>
              <a:rPr lang="ru-RU" sz="9600" dirty="0">
                <a:latin typeface="Times New Roman" panose="02020603050405020304" pitchFamily="18" charset="0"/>
                <a:cs typeface="Times New Roman" panose="02020603050405020304" pitchFamily="18" charset="0"/>
              </a:rPr>
              <a:t> — </a:t>
            </a:r>
            <a:r>
              <a:rPr lang="ru-RU" sz="9600" dirty="0" err="1">
                <a:latin typeface="Times New Roman" panose="02020603050405020304" pitchFamily="18" charset="0"/>
                <a:cs typeface="Times New Roman" panose="02020603050405020304" pitchFamily="18" charset="0"/>
              </a:rPr>
              <a:t>Individual</a:t>
            </a:r>
            <a:r>
              <a:rPr lang="ru-RU" sz="9600" dirty="0">
                <a:latin typeface="Times New Roman" panose="02020603050405020304" pitchFamily="18" charset="0"/>
                <a:cs typeface="Times New Roman" panose="02020603050405020304" pitchFamily="18" charset="0"/>
              </a:rPr>
              <a:t> — </a:t>
            </a:r>
            <a:r>
              <a:rPr lang="ru-RU" sz="9600" dirty="0" err="1">
                <a:latin typeface="Times New Roman" panose="02020603050405020304" pitchFamily="18" charset="0"/>
                <a:cs typeface="Times New Roman" panose="02020603050405020304" pitchFamily="18" charset="0"/>
              </a:rPr>
              <a:t>Environment</a:t>
            </a:r>
            <a:r>
              <a:rPr lang="ru-RU" sz="9600" dirty="0">
                <a:latin typeface="Times New Roman" panose="02020603050405020304" pitchFamily="18" charset="0"/>
                <a:cs typeface="Times New Roman" panose="02020603050405020304" pitchFamily="18" charset="0"/>
              </a:rPr>
              <a:t>, Структура — Индивид — Среда), которая была вдохновлена теорией преобразующего обучения Джека </a:t>
            </a:r>
            <a:r>
              <a:rPr lang="ru-RU" sz="9600" dirty="0" err="1">
                <a:latin typeface="Times New Roman" panose="02020603050405020304" pitchFamily="18" charset="0"/>
                <a:cs typeface="Times New Roman" panose="02020603050405020304" pitchFamily="18" charset="0"/>
              </a:rPr>
              <a:t>Мезирова</a:t>
            </a:r>
            <a:r>
              <a:rPr lang="ru-RU" sz="9600" dirty="0">
                <a:latin typeface="Times New Roman" panose="02020603050405020304" pitchFamily="18" charset="0"/>
                <a:cs typeface="Times New Roman" panose="02020603050405020304" pitchFamily="18" charset="0"/>
              </a:rPr>
              <a:t>. </a:t>
            </a:r>
          </a:p>
          <a:p>
            <a:pPr marL="0" indent="0">
              <a:buNone/>
            </a:pPr>
            <a:r>
              <a:rPr lang="ru-RU" dirty="0" smtClean="0"/>
              <a:t> </a:t>
            </a:r>
            <a:endParaRPr lang="ru-RU" dirty="0"/>
          </a:p>
        </p:txBody>
      </p:sp>
      <p:pic>
        <p:nvPicPr>
          <p:cNvPr id="5" name="Объект 4"/>
          <p:cNvPicPr>
            <a:picLocks noGrp="1"/>
          </p:cNvPicPr>
          <p:nvPr>
            <p:ph sz="half" idx="2"/>
          </p:nvPr>
        </p:nvPicPr>
        <p:blipFill>
          <a:blip r:embed="rId2"/>
          <a:stretch>
            <a:fillRect/>
          </a:stretch>
        </p:blipFill>
        <p:spPr>
          <a:xfrm>
            <a:off x="6132513" y="1391477"/>
            <a:ext cx="5694362" cy="4989445"/>
          </a:xfrm>
          <a:prstGeom prst="rect">
            <a:avLst/>
          </a:prstGeom>
        </p:spPr>
      </p:pic>
    </p:spTree>
    <p:extLst>
      <p:ext uri="{BB962C8B-B14F-4D97-AF65-F5344CB8AC3E}">
        <p14:creationId xmlns:p14="http://schemas.microsoft.com/office/powerpoint/2010/main" val="319482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9513"/>
            <a:ext cx="9601200" cy="556591"/>
          </a:xfrm>
        </p:spPr>
        <p:txBody>
          <a:bodyPr>
            <a:normAutofit/>
          </a:bodyPr>
          <a:lstStyle/>
          <a:p>
            <a:pPr algn="ctr"/>
            <a:r>
              <a:rPr lang="ru-RU" sz="3200" dirty="0">
                <a:solidFill>
                  <a:srgbClr val="FF0000"/>
                </a:solidFill>
                <a:latin typeface="Times New Roman" panose="02020603050405020304" pitchFamily="18" charset="0"/>
                <a:cs typeface="Times New Roman" panose="02020603050405020304" pitchFamily="18" charset="0"/>
              </a:rPr>
              <a:t>Модель 6Д (6 дисциплин</a:t>
            </a:r>
            <a:r>
              <a:rPr lang="ru-RU" sz="3200" dirty="0" smtClean="0">
                <a:solidFill>
                  <a:srgbClr val="FF0000"/>
                </a:solidFill>
                <a:latin typeface="Times New Roman" panose="02020603050405020304" pitchFamily="18" charset="0"/>
                <a:cs typeface="Times New Roman" panose="02020603050405020304" pitchFamily="18" charset="0"/>
              </a:rPr>
              <a:t>)</a:t>
            </a:r>
            <a:r>
              <a:rPr lang="ru-RU" sz="3200" dirty="0">
                <a:solidFill>
                  <a:srgbClr val="FF0000"/>
                </a:solidFill>
                <a:latin typeface="Times New Roman" panose="02020603050405020304" pitchFamily="18" charset="0"/>
                <a:cs typeface="Times New Roman" panose="02020603050405020304" pitchFamily="18" charset="0"/>
              </a:rPr>
              <a:t> Роя </a:t>
            </a:r>
            <a:r>
              <a:rPr lang="ru-RU" sz="3200" dirty="0" err="1">
                <a:solidFill>
                  <a:srgbClr val="FF0000"/>
                </a:solidFill>
                <a:latin typeface="Times New Roman" panose="02020603050405020304" pitchFamily="18" charset="0"/>
                <a:cs typeface="Times New Roman" panose="02020603050405020304" pitchFamily="18" charset="0"/>
              </a:rPr>
              <a:t>Поллока</a:t>
            </a:r>
            <a:r>
              <a:rPr lang="ru-RU" sz="3200" dirty="0">
                <a:solidFill>
                  <a:srgbClr val="FF0000"/>
                </a:solidFill>
                <a:latin typeface="Times New Roman" panose="02020603050405020304" pitchFamily="18" charset="0"/>
                <a:cs typeface="Times New Roman" panose="02020603050405020304" pitchFamily="18" charset="0"/>
              </a:rPr>
              <a:t> </a:t>
            </a:r>
            <a:endParaRPr lang="ru-RU" sz="3200" dirty="0">
              <a:solidFill>
                <a:srgbClr val="FF0000"/>
              </a:solidFill>
            </a:endParaRPr>
          </a:p>
        </p:txBody>
      </p:sp>
      <p:sp>
        <p:nvSpPr>
          <p:cNvPr id="3" name="Объект 2"/>
          <p:cNvSpPr>
            <a:spLocks noGrp="1"/>
          </p:cNvSpPr>
          <p:nvPr>
            <p:ph idx="1"/>
          </p:nvPr>
        </p:nvSpPr>
        <p:spPr>
          <a:xfrm>
            <a:off x="785190" y="546652"/>
            <a:ext cx="11406809" cy="6241774"/>
          </a:xfrm>
        </p:spPr>
        <p:txBody>
          <a:bodyPr>
            <a:noAutofit/>
          </a:bodyPr>
          <a:lstStyle/>
          <a:p>
            <a:pPr marL="0" indent="0" algn="just">
              <a:buNone/>
            </a:pPr>
            <a:r>
              <a:rPr lang="ru-RU" dirty="0" smtClean="0">
                <a:latin typeface="Times New Roman" panose="02020603050405020304" pitchFamily="18" charset="0"/>
                <a:cs typeface="Times New Roman" panose="02020603050405020304" pitchFamily="18" charset="0"/>
              </a:rPr>
              <a:t>        Следующий </a:t>
            </a:r>
            <a:r>
              <a:rPr lang="ru-RU" dirty="0">
                <a:latin typeface="Times New Roman" panose="02020603050405020304" pitchFamily="18" charset="0"/>
                <a:cs typeface="Times New Roman" panose="02020603050405020304" pitchFamily="18" charset="0"/>
              </a:rPr>
              <a:t>вопрос, который мы себе задали: смогут ли наши преподаватели перенести свои полученные знания на практику?  </a:t>
            </a:r>
          </a:p>
          <a:p>
            <a:pPr algn="just"/>
            <a:r>
              <a:rPr lang="ru-RU" dirty="0">
                <a:latin typeface="Times New Roman" panose="02020603050405020304" pitchFamily="18" charset="0"/>
                <a:cs typeface="Times New Roman" panose="02020603050405020304" pitchFamily="18" charset="0"/>
              </a:rPr>
              <a:t>За основу мы взяли Модель 6Д (6 дисциплин) — это подход, разработанный под авторством Роя </a:t>
            </a:r>
            <a:r>
              <a:rPr lang="ru-RU" dirty="0" err="1">
                <a:latin typeface="Times New Roman" panose="02020603050405020304" pitchFamily="18" charset="0"/>
                <a:cs typeface="Times New Roman" panose="02020603050405020304" pitchFamily="18" charset="0"/>
              </a:rPr>
              <a:t>Поллока</a:t>
            </a:r>
            <a:r>
              <a:rPr lang="ru-RU" dirty="0">
                <a:latin typeface="Times New Roman" panose="02020603050405020304" pitchFamily="18" charset="0"/>
                <a:cs typeface="Times New Roman" panose="02020603050405020304" pitchFamily="18" charset="0"/>
              </a:rPr>
              <a:t> с коллегами.  Авторы подхода 6Д предлагают рассматривать функцию обучения как бизнес-функцию, создающую максимум ценности для организации и сотрудника, а мерилом ее эффективности — </a:t>
            </a:r>
            <a:r>
              <a:rPr lang="ru-RU" dirty="0" smtClean="0">
                <a:latin typeface="Times New Roman" panose="02020603050405020304" pitchFamily="18" charset="0"/>
                <a:cs typeface="Times New Roman" panose="02020603050405020304" pitchFamily="18" charset="0"/>
              </a:rPr>
              <a:t>повышение результатов </a:t>
            </a:r>
            <a:r>
              <a:rPr lang="ru-RU" dirty="0">
                <a:latin typeface="Times New Roman" panose="02020603050405020304" pitchFamily="18" charset="0"/>
                <a:cs typeface="Times New Roman" panose="02020603050405020304" pitchFamily="18" charset="0"/>
              </a:rPr>
              <a:t>(в нашем случае повышение эффективности обучения студентов).</a:t>
            </a:r>
          </a:p>
          <a:p>
            <a:pPr algn="just"/>
            <a:r>
              <a:rPr lang="ru-RU" dirty="0">
                <a:latin typeface="Times New Roman" panose="02020603050405020304" pitchFamily="18" charset="0"/>
                <a:cs typeface="Times New Roman" panose="02020603050405020304" pitchFamily="18" charset="0"/>
              </a:rPr>
              <a:t> Согласно этой методологии, процесс разработки и внедрения обучения в организации состоит из 6 этапов, или дисциплин</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Д1. Диагностика. Диагностика ожидаемых </a:t>
            </a:r>
            <a:r>
              <a:rPr lang="ru-RU" dirty="0" smtClean="0">
                <a:latin typeface="Times New Roman" panose="02020603050405020304" pitchFamily="18" charset="0"/>
                <a:cs typeface="Times New Roman" panose="02020603050405020304" pitchFamily="18" charset="0"/>
              </a:rPr>
              <a:t>результатов</a:t>
            </a:r>
            <a:r>
              <a:rPr lang="ru-RU" dirty="0">
                <a:latin typeface="Times New Roman" panose="02020603050405020304" pitchFamily="18" charset="0"/>
                <a:cs typeface="Times New Roman" panose="02020603050405020304" pitchFamily="18" charset="0"/>
              </a:rPr>
              <a:t>. Начинаем </a:t>
            </a: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целей, описываем ожидаемые изменения в поведении слушателей, согласовываем определение успеха.</a:t>
            </a:r>
          </a:p>
          <a:p>
            <a:pPr marL="0" indent="0" algn="just">
              <a:buNone/>
            </a:pPr>
            <a:r>
              <a:rPr lang="ru-RU" dirty="0">
                <a:latin typeface="Times New Roman" panose="02020603050405020304" pitchFamily="18" charset="0"/>
                <a:cs typeface="Times New Roman" panose="02020603050405020304" pitchFamily="18" charset="0"/>
              </a:rPr>
              <a:t>Д2. Дизайн. Дизайн полного опыта обучения. Включаем четыре фазы обучения, планируем перенос обучения на практику, определяем результаты на рабочем месте.</a:t>
            </a:r>
          </a:p>
          <a:p>
            <a:pPr marL="0" indent="0" algn="just">
              <a:buNone/>
            </a:pPr>
            <a:r>
              <a:rPr lang="ru-RU" dirty="0">
                <a:latin typeface="Times New Roman" panose="02020603050405020304" pitchFamily="18" charset="0"/>
                <a:cs typeface="Times New Roman" panose="02020603050405020304" pitchFamily="18" charset="0"/>
              </a:rPr>
              <a:t>Д3. Действенность. Действенность процесса обучения. Определяем полезность обучения, облегчаем запоминание материала, обеспечиваем слушателей временем для практики.</a:t>
            </a:r>
          </a:p>
          <a:p>
            <a:pPr marL="0" indent="0" algn="just">
              <a:buNone/>
            </a:pPr>
            <a:r>
              <a:rPr lang="ru-RU" dirty="0">
                <a:latin typeface="Times New Roman" panose="02020603050405020304" pitchFamily="18" charset="0"/>
                <a:cs typeface="Times New Roman" panose="02020603050405020304" pitchFamily="18" charset="0"/>
              </a:rPr>
              <a:t>Д4. Достижение. Достижение переноса обучения на практику.  </a:t>
            </a:r>
          </a:p>
          <a:p>
            <a:pPr marL="0" indent="0" algn="just">
              <a:buNone/>
            </a:pPr>
            <a:r>
              <a:rPr lang="ru-RU" dirty="0">
                <a:latin typeface="Times New Roman" panose="02020603050405020304" pitchFamily="18" charset="0"/>
                <a:cs typeface="Times New Roman" panose="02020603050405020304" pitchFamily="18" charset="0"/>
              </a:rPr>
              <a:t>Д5. Дополнительная поддержка. Дополнительная поддержка результативности. Обеспечиваем поддержку на рабочем месте, гарантируем доступность обратной связи.</a:t>
            </a:r>
          </a:p>
          <a:p>
            <a:pPr marL="0" indent="0" algn="just">
              <a:buNone/>
            </a:pPr>
            <a:r>
              <a:rPr lang="ru-RU" dirty="0">
                <a:latin typeface="Times New Roman" panose="02020603050405020304" pitchFamily="18" charset="0"/>
                <a:cs typeface="Times New Roman" panose="02020603050405020304" pitchFamily="18" charset="0"/>
              </a:rPr>
              <a:t>Д6. Документирование. Документирование и оценка эффективности. </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05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9574"/>
            <a:ext cx="9601200" cy="655983"/>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11 ключевых методов </a:t>
            </a:r>
            <a:r>
              <a:rPr lang="ru-RU" dirty="0" smtClean="0">
                <a:solidFill>
                  <a:srgbClr val="FF0000"/>
                </a:solidFill>
                <a:latin typeface="Times New Roman" panose="02020603050405020304" pitchFamily="18" charset="0"/>
                <a:cs typeface="Times New Roman" panose="02020603050405020304" pitchFamily="18" charset="0"/>
              </a:rPr>
              <a:t>переноса </a:t>
            </a:r>
            <a:r>
              <a:rPr lang="ru-RU" dirty="0"/>
              <a:t/>
            </a:r>
            <a:br>
              <a:rPr lang="ru-RU" dirty="0"/>
            </a:br>
            <a:endParaRPr lang="ru-RU" dirty="0"/>
          </a:p>
        </p:txBody>
      </p:sp>
      <p:sp>
        <p:nvSpPr>
          <p:cNvPr id="3" name="Объект 2"/>
          <p:cNvSpPr>
            <a:spLocks noGrp="1"/>
          </p:cNvSpPr>
          <p:nvPr>
            <p:ph idx="1"/>
          </p:nvPr>
        </p:nvSpPr>
        <p:spPr>
          <a:xfrm>
            <a:off x="924339" y="725557"/>
            <a:ext cx="11002618" cy="5923721"/>
          </a:xfrm>
        </p:spPr>
        <p:txBody>
          <a:bodyPr>
            <a:normAutofit fontScale="92500" lnSpcReduction="20000"/>
          </a:bodyPr>
          <a:lstStyle/>
          <a:p>
            <a:pPr marL="0" indent="0" algn="just">
              <a:buNone/>
            </a:pPr>
            <a:r>
              <a:rPr lang="ru-RU" sz="2200" dirty="0" smtClean="0">
                <a:latin typeface="Times New Roman" panose="02020603050405020304" pitchFamily="18" charset="0"/>
                <a:cs typeface="Times New Roman" panose="02020603050405020304" pitchFamily="18" charset="0"/>
              </a:rPr>
              <a:t>    Почему </a:t>
            </a:r>
            <a:r>
              <a:rPr lang="ru-RU" sz="2200" dirty="0">
                <a:latin typeface="Times New Roman" panose="02020603050405020304" pitchFamily="18" charset="0"/>
                <a:cs typeface="Times New Roman" panose="02020603050405020304" pitchFamily="18" charset="0"/>
              </a:rPr>
              <a:t>же иногда самая передовая обучающая программа никак не повышает результативность</a:t>
            </a:r>
            <a:r>
              <a:rPr lang="ru-RU" sz="2200" dirty="0" smtClean="0">
                <a:latin typeface="Times New Roman" panose="02020603050405020304" pitchFamily="18" charset="0"/>
                <a:cs typeface="Times New Roman" panose="02020603050405020304" pitchFamily="18" charset="0"/>
              </a:rPr>
              <a:t>?</a:t>
            </a:r>
          </a:p>
          <a:p>
            <a:pPr marL="0" indent="0" algn="just">
              <a:buNone/>
            </a:pPr>
            <a:r>
              <a:rPr lang="ru-RU" sz="2200" dirty="0" smtClean="0">
                <a:latin typeface="Times New Roman" panose="02020603050405020304" pitchFamily="18" charset="0"/>
                <a:cs typeface="Times New Roman" panose="02020603050405020304" pitchFamily="18" charset="0"/>
              </a:rPr>
              <a:t>    Авторы </a:t>
            </a:r>
            <a:r>
              <a:rPr lang="ru-RU" sz="2200" dirty="0">
                <a:latin typeface="Times New Roman" panose="02020603050405020304" pitchFamily="18" charset="0"/>
                <a:cs typeface="Times New Roman" panose="02020603050405020304" pitchFamily="18" charset="0"/>
              </a:rPr>
              <a:t>методики уверены, что самым слабым звеном во всех корпоративных программах обучения является перенос обучения на практику, потому что его обычно оставляют на волю случая. Поэтому мы проработали 11 ключевых методов переноса. </a:t>
            </a:r>
          </a:p>
          <a:p>
            <a:pPr marL="0" indent="0" algn="just">
              <a:buNone/>
            </a:pPr>
            <a:r>
              <a:rPr lang="ru-RU" sz="2200" dirty="0" smtClean="0">
                <a:latin typeface="Times New Roman" panose="02020603050405020304" pitchFamily="18" charset="0"/>
                <a:cs typeface="Times New Roman" panose="02020603050405020304" pitchFamily="18" charset="0"/>
              </a:rPr>
              <a:t>    Все </a:t>
            </a:r>
            <a:r>
              <a:rPr lang="ru-RU" sz="2200" dirty="0">
                <a:latin typeface="Times New Roman" panose="02020603050405020304" pitchFamily="18" charset="0"/>
                <a:cs typeface="Times New Roman" panose="02020603050405020304" pitchFamily="18" charset="0"/>
              </a:rPr>
              <a:t>работающие методы переноса можно разделить на три большие категории.</a:t>
            </a:r>
          </a:p>
          <a:p>
            <a:pPr algn="just"/>
            <a:r>
              <a:rPr lang="ru-RU" sz="2200" b="1" dirty="0">
                <a:solidFill>
                  <a:srgbClr val="FF0000"/>
                </a:solidFill>
                <a:latin typeface="Times New Roman" panose="02020603050405020304" pitchFamily="18" charset="0"/>
                <a:cs typeface="Times New Roman" panose="02020603050405020304" pitchFamily="18" charset="0"/>
              </a:rPr>
              <a:t>Методы подготовки к обучению.</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Эти методы связаны с подготовкой обучающегося к восприятию учебного контента: работа с мотивацией, постановка целей, самоанализ, предварительное тестирование текущих знаний и т. д. могут повысить эффективность переноса знаний на 70 %. Перечислим работающие методы.</a:t>
            </a:r>
          </a:p>
          <a:p>
            <a:pPr algn="just"/>
            <a:r>
              <a:rPr lang="ru-RU" sz="2200" dirty="0">
                <a:latin typeface="Times New Roman" panose="02020603050405020304" pitchFamily="18" charset="0"/>
                <a:cs typeface="Times New Roman" panose="02020603050405020304" pitchFamily="18" charset="0"/>
              </a:rPr>
              <a:t>Формирование мотивации. С помощью этих методов мы сообщаем</a:t>
            </a:r>
          </a:p>
          <a:p>
            <a:pPr algn="just"/>
            <a:r>
              <a:rPr lang="ru-RU" sz="2200" dirty="0">
                <a:latin typeface="Times New Roman" panose="02020603050405020304" pitchFamily="18" charset="0"/>
                <a:cs typeface="Times New Roman" panose="02020603050405020304" pitchFamily="18" charset="0"/>
              </a:rPr>
              <a:t>обучающемуся ценность и важность обучения: продвижение концепции </a:t>
            </a:r>
            <a:r>
              <a:rPr lang="ru-RU" sz="2200" dirty="0" err="1">
                <a:latin typeface="Times New Roman" panose="02020603050405020304" pitchFamily="18" charset="0"/>
                <a:cs typeface="Times New Roman" panose="02020603050405020304" pitchFamily="18" charset="0"/>
              </a:rPr>
              <a:t>lifelong</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learning</a:t>
            </a:r>
            <a:r>
              <a:rPr lang="ru-RU" sz="2200" dirty="0">
                <a:latin typeface="Times New Roman" panose="02020603050405020304" pitchFamily="18" charset="0"/>
                <a:cs typeface="Times New Roman" panose="02020603050405020304" pitchFamily="18" charset="0"/>
              </a:rPr>
              <a:t>, методы борьбы с учебным стрессом.</a:t>
            </a:r>
          </a:p>
          <a:p>
            <a:pPr algn="just"/>
            <a:r>
              <a:rPr lang="ru-RU" sz="2200" dirty="0">
                <a:latin typeface="Times New Roman" panose="02020603050405020304" pitchFamily="18" charset="0"/>
                <a:cs typeface="Times New Roman" panose="02020603050405020304" pitchFamily="18" charset="0"/>
              </a:rPr>
              <a:t>Формирование намерения. Эти методы направлены на поддержку сотрудников при интеграции знаний в рабочих условиях, повышение их мотивации для последующего использования новых навыков.</a:t>
            </a:r>
          </a:p>
          <a:p>
            <a:pPr algn="just"/>
            <a:r>
              <a:rPr lang="ru-RU" sz="2200" dirty="0">
                <a:latin typeface="Times New Roman" panose="02020603050405020304" pitchFamily="18" charset="0"/>
                <a:cs typeface="Times New Roman" panose="02020603050405020304" pitchFamily="18" charset="0"/>
              </a:rPr>
              <a:t>Формирование карьерных целей. Эти методы помогают сотрудникам понять, как новые знания помогут им вырасти в профессиональном плане.</a:t>
            </a:r>
          </a:p>
          <a:p>
            <a:pPr algn="just"/>
            <a:r>
              <a:rPr lang="ru-RU" sz="2200" dirty="0">
                <a:latin typeface="Times New Roman" panose="02020603050405020304" pitchFamily="18" charset="0"/>
                <a:cs typeface="Times New Roman" panose="02020603050405020304" pitchFamily="18" charset="0"/>
              </a:rPr>
              <a:t>Формирование уверенности в себе. Эти методы помогают сотрудникам укрепить уверенность в своих способностях к обучению.</a:t>
            </a:r>
          </a:p>
          <a:p>
            <a:pPr marL="0" indent="0">
              <a:buNone/>
            </a:pPr>
            <a:endParaRPr lang="ru-RU" dirty="0"/>
          </a:p>
        </p:txBody>
      </p:sp>
    </p:spTree>
    <p:extLst>
      <p:ext uri="{BB962C8B-B14F-4D97-AF65-F5344CB8AC3E}">
        <p14:creationId xmlns:p14="http://schemas.microsoft.com/office/powerpoint/2010/main" val="1458966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98783"/>
            <a:ext cx="9601200" cy="536713"/>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11 ключевых методов переноса</a:t>
            </a:r>
            <a:endParaRPr lang="ru-RU" dirty="0"/>
          </a:p>
        </p:txBody>
      </p:sp>
      <p:sp>
        <p:nvSpPr>
          <p:cNvPr id="3" name="Объект 2"/>
          <p:cNvSpPr>
            <a:spLocks noGrp="1"/>
          </p:cNvSpPr>
          <p:nvPr>
            <p:ph idx="1"/>
          </p:nvPr>
        </p:nvSpPr>
        <p:spPr>
          <a:xfrm>
            <a:off x="864703" y="864703"/>
            <a:ext cx="11052313" cy="5804453"/>
          </a:xfrm>
        </p:spPr>
        <p:txBody>
          <a:bodyPr>
            <a:norm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Методы </a:t>
            </a:r>
            <a:r>
              <a:rPr lang="ru-RU" sz="2400" b="1" dirty="0">
                <a:solidFill>
                  <a:srgbClr val="FF0000"/>
                </a:solidFill>
                <a:latin typeface="Times New Roman" panose="02020603050405020304" pitchFamily="18" charset="0"/>
                <a:cs typeface="Times New Roman" panose="02020603050405020304" pitchFamily="18" charset="0"/>
              </a:rPr>
              <a:t>педагогического проектирования.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Эти методы включают в себя практические активности во время обучения: ролевые игры, постановку учебных целей, оценку проектов и другие. Могут повысить эффективность переноса результатов обучения на 37 %. Перечисляем работающие методы.</a:t>
            </a:r>
          </a:p>
          <a:p>
            <a:pPr algn="just"/>
            <a:r>
              <a:rPr lang="ru-RU" sz="2400" dirty="0">
                <a:latin typeface="Times New Roman" panose="02020603050405020304" pitchFamily="18" charset="0"/>
                <a:cs typeface="Times New Roman" panose="02020603050405020304" pitchFamily="18" charset="0"/>
              </a:rPr>
              <a:t>Практика и моделирование. Чем больше практики и </a:t>
            </a:r>
            <a:r>
              <a:rPr lang="ru-RU" sz="2400" dirty="0" smtClean="0">
                <a:latin typeface="Times New Roman" panose="02020603050405020304" pitchFamily="18" charset="0"/>
                <a:cs typeface="Times New Roman" panose="02020603050405020304" pitchFamily="18" charset="0"/>
              </a:rPr>
              <a:t>моделирования поведения </a:t>
            </a:r>
            <a:r>
              <a:rPr lang="ru-RU" sz="2400" dirty="0">
                <a:latin typeface="Times New Roman" panose="02020603050405020304" pitchFamily="18" charset="0"/>
                <a:cs typeface="Times New Roman" panose="02020603050405020304" pitchFamily="18" charset="0"/>
              </a:rPr>
              <a:t>в ходе обучения, чем ближе моделируемые ситуации к реальной жизни, тем лучше для эффективности.</a:t>
            </a:r>
          </a:p>
          <a:p>
            <a:pPr algn="just"/>
            <a:r>
              <a:rPr lang="ru-RU" sz="2400" dirty="0">
                <a:latin typeface="Times New Roman" panose="02020603050405020304" pitchFamily="18" charset="0"/>
                <a:cs typeface="Times New Roman" panose="02020603050405020304" pitchFamily="18" charset="0"/>
              </a:rPr>
              <a:t>Постановка учебных целей. Если сотрудники ставят перед собой конкретные цели (неважно, личные или профессиональные), тем больше вероятность, что они будут использовать новые знания в работе.</a:t>
            </a:r>
          </a:p>
          <a:p>
            <a:pPr algn="just"/>
            <a:r>
              <a:rPr lang="ru-RU" sz="2400" dirty="0">
                <a:latin typeface="Times New Roman" panose="02020603050405020304" pitchFamily="18" charset="0"/>
                <a:cs typeface="Times New Roman" panose="02020603050405020304" pitchFamily="18" charset="0"/>
              </a:rPr>
              <a:t>Обзор возможных сфер применения. Если в учебном контенте дается информация о том, как применять эти знания в реальном мире, это серьезно повышает эффективность этих знаний.</a:t>
            </a:r>
          </a:p>
          <a:p>
            <a:pPr marL="0" indent="0" algn="just">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62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209"/>
            <a:ext cx="9601200" cy="606287"/>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11 ключевых методов переноса</a:t>
            </a:r>
            <a:endParaRPr lang="ru-RU" dirty="0"/>
          </a:p>
        </p:txBody>
      </p:sp>
      <p:sp>
        <p:nvSpPr>
          <p:cNvPr id="3" name="Объект 2"/>
          <p:cNvSpPr>
            <a:spLocks noGrp="1"/>
          </p:cNvSpPr>
          <p:nvPr>
            <p:ph idx="1"/>
          </p:nvPr>
        </p:nvSpPr>
        <p:spPr>
          <a:xfrm>
            <a:off x="954157" y="944217"/>
            <a:ext cx="10933043" cy="5655366"/>
          </a:xfrm>
        </p:spPr>
        <p:txBody>
          <a:bodyPr/>
          <a:lstStyle/>
          <a:p>
            <a:pPr marL="0" indent="0" algn="just">
              <a:buNone/>
            </a:pPr>
            <a:r>
              <a:rPr lang="ru-RU" b="1" dirty="0" smtClean="0">
                <a:solidFill>
                  <a:srgbClr val="FF0000"/>
                </a:solidFill>
                <a:latin typeface="Times New Roman" panose="02020603050405020304" pitchFamily="18" charset="0"/>
                <a:cs typeface="Times New Roman" panose="02020603050405020304" pitchFamily="18" charset="0"/>
              </a:rPr>
              <a:t>     Методы </a:t>
            </a:r>
            <a:r>
              <a:rPr lang="ru-RU" b="1" dirty="0">
                <a:solidFill>
                  <a:srgbClr val="FF0000"/>
                </a:solidFill>
                <a:latin typeface="Times New Roman" panose="02020603050405020304" pitchFamily="18" charset="0"/>
                <a:cs typeface="Times New Roman" panose="02020603050405020304" pitchFamily="18" charset="0"/>
              </a:rPr>
              <a:t>внедрения новых знаний в работу организации</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Эти методы включают в себя те действия, которые предпринимает компания </a:t>
            </a:r>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применения полученных сотрудниками знаний: организацию сообщества, создание корпоративной культуры обучения и другие. Перечисляем работающие методы.</a:t>
            </a:r>
          </a:p>
          <a:p>
            <a:pPr algn="just"/>
            <a:r>
              <a:rPr lang="ru-RU" dirty="0">
                <a:latin typeface="Times New Roman" panose="02020603050405020304" pitchFamily="18" charset="0"/>
                <a:cs typeface="Times New Roman" panose="02020603050405020304" pitchFamily="18" charset="0"/>
              </a:rPr>
              <a:t> Поддержка со стороны менеджера/наставника. Чем лучше менеджер подкован в наставничестве, чем больше он поддерживает сотрудников, тем лучше новые навыки закрепляются на рабочем месте.</a:t>
            </a:r>
          </a:p>
          <a:p>
            <a:pPr algn="just"/>
            <a:r>
              <a:rPr lang="ru-RU" dirty="0">
                <a:latin typeface="Times New Roman" panose="02020603050405020304" pitchFamily="18" charset="0"/>
                <a:cs typeface="Times New Roman" panose="02020603050405020304" pitchFamily="18" charset="0"/>
              </a:rPr>
              <a:t>Поддержка со стороны коллектива. Поддержка коллегами не менее важна, чем поддержка со стороны менеджеров. Если коллеги сотрудничают друг с другом, это оказывает серьезное влияние на перенос знаний.</a:t>
            </a:r>
          </a:p>
          <a:p>
            <a:pPr algn="just"/>
            <a:r>
              <a:rPr lang="ru-RU" dirty="0">
                <a:latin typeface="Times New Roman" panose="02020603050405020304" pitchFamily="18" charset="0"/>
                <a:cs typeface="Times New Roman" panose="02020603050405020304" pitchFamily="18" charset="0"/>
              </a:rPr>
              <a:t>Связь с рабочими задачами. Чем яснее связь между новыми и текущими навыками, чем лучше новые навыки интегрируются в рабочий процесс, тем легче происходит процесс переноса новых знаний на практику.</a:t>
            </a:r>
          </a:p>
          <a:p>
            <a:pPr algn="just"/>
            <a:r>
              <a:rPr lang="ru-RU" dirty="0">
                <a:latin typeface="Times New Roman" panose="02020603050405020304" pitchFamily="18" charset="0"/>
                <a:cs typeface="Times New Roman" panose="02020603050405020304" pitchFamily="18" charset="0"/>
              </a:rPr>
              <a:t>Формирование культуры обучения. Чем лучше организация справляется с пропагандой «учебного образа жизни», тем сильнее влияние обучения на эффективность рабочего процесса.</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80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8904"/>
            <a:ext cx="9601200" cy="616226"/>
          </a:xfrm>
        </p:spPr>
        <p:txBody>
          <a:bodyPr>
            <a:normAutofit fontScale="90000"/>
          </a:bodyPr>
          <a:lstStyle/>
          <a:p>
            <a:pPr algn="ctr"/>
            <a:r>
              <a:rPr lang="ru-RU" dirty="0" smtClean="0">
                <a:solidFill>
                  <a:srgbClr val="FF0000"/>
                </a:solidFill>
                <a:latin typeface="Times New Roman" panose="02020603050405020304" pitchFamily="18" charset="0"/>
                <a:cs typeface="Times New Roman" panose="02020603050405020304" pitchFamily="18" charset="0"/>
              </a:rPr>
              <a:t>Результаты обучения слушателей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63487" y="1172817"/>
            <a:ext cx="10764077" cy="5317435"/>
          </a:xfrm>
        </p:spPr>
        <p:txBody>
          <a:bodyPr>
            <a:normAutofit fontScale="25000" lnSpcReduction="20000"/>
          </a:bodyPr>
          <a:lstStyle/>
          <a:p>
            <a:pPr marL="0" indent="0" algn="just">
              <a:buNone/>
            </a:pPr>
            <a:r>
              <a:rPr lang="ru-RU" dirty="0" smtClean="0"/>
              <a:t>                     </a:t>
            </a:r>
            <a:r>
              <a:rPr lang="ru-RU" sz="8000" dirty="0" smtClean="0">
                <a:latin typeface="Times New Roman" panose="02020603050405020304" pitchFamily="18" charset="0"/>
                <a:cs typeface="Times New Roman" panose="02020603050405020304" pitchFamily="18" charset="0"/>
              </a:rPr>
              <a:t>Наш </a:t>
            </a:r>
            <a:r>
              <a:rPr lang="ru-RU" sz="8000" dirty="0">
                <a:latin typeface="Times New Roman" panose="02020603050405020304" pitchFamily="18" charset="0"/>
                <a:cs typeface="Times New Roman" panose="02020603050405020304" pitchFamily="18" charset="0"/>
              </a:rPr>
              <a:t>курс заканчивался написанием творческой работы преподавателя по своему предмету, в которой нужно было использовать цифровой инструмент при создании педагогического дизайна РПД дисциплины. </a:t>
            </a:r>
            <a:endParaRPr lang="ru-RU" sz="8000" dirty="0" smtClean="0">
              <a:latin typeface="Times New Roman" panose="02020603050405020304" pitchFamily="18" charset="0"/>
              <a:cs typeface="Times New Roman" panose="02020603050405020304" pitchFamily="18" charset="0"/>
            </a:endParaRPr>
          </a:p>
          <a:p>
            <a:pPr marL="0" indent="0" algn="just">
              <a:buNone/>
            </a:pPr>
            <a:r>
              <a:rPr lang="ru-RU" sz="8000" dirty="0" smtClean="0">
                <a:latin typeface="Times New Roman" panose="02020603050405020304" pitchFamily="18" charset="0"/>
                <a:cs typeface="Times New Roman" panose="02020603050405020304" pitchFamily="18" charset="0"/>
              </a:rPr>
              <a:t>     Также нами были разработаны методические </a:t>
            </a:r>
            <a:r>
              <a:rPr lang="ru-RU" sz="8000" dirty="0">
                <a:latin typeface="Times New Roman" panose="02020603050405020304" pitchFamily="18" charset="0"/>
                <a:cs typeface="Times New Roman" panose="02020603050405020304" pitchFamily="18" charset="0"/>
              </a:rPr>
              <a:t>рекомендации по выработке цифровых навыков у преподавателей в условиях смешанного обучения</a:t>
            </a:r>
            <a:r>
              <a:rPr lang="ru-RU" sz="8000" dirty="0" smtClean="0">
                <a:latin typeface="Times New Roman" panose="02020603050405020304" pitchFamily="18" charset="0"/>
                <a:cs typeface="Times New Roman" panose="02020603050405020304" pitchFamily="18" charset="0"/>
              </a:rPr>
              <a:t>.</a:t>
            </a:r>
          </a:p>
          <a:p>
            <a:pPr marL="0" lvl="0" indent="0" algn="just">
              <a:buNone/>
            </a:pPr>
            <a:r>
              <a:rPr lang="ru-RU" sz="8000" dirty="0" smtClean="0">
                <a:latin typeface="Times New Roman" panose="02020603050405020304" pitchFamily="18" charset="0"/>
                <a:cs typeface="Times New Roman" panose="02020603050405020304" pitchFamily="18" charset="0"/>
              </a:rPr>
              <a:t>     Был разработан </a:t>
            </a:r>
            <a:r>
              <a:rPr lang="ru-RU" sz="8000" dirty="0">
                <a:latin typeface="Times New Roman" panose="02020603050405020304" pitchFamily="18" charset="0"/>
                <a:cs typeface="Times New Roman" panose="02020603050405020304" pitchFamily="18" charset="0"/>
              </a:rPr>
              <a:t>онлайн </a:t>
            </a:r>
            <a:r>
              <a:rPr lang="ru-RU" sz="8000" dirty="0" smtClean="0">
                <a:latin typeface="Times New Roman" panose="02020603050405020304" pitchFamily="18" charset="0"/>
                <a:cs typeface="Times New Roman" panose="02020603050405020304" pitchFamily="18" charset="0"/>
              </a:rPr>
              <a:t>- курс </a:t>
            </a:r>
            <a:r>
              <a:rPr lang="ru-RU" sz="8000" dirty="0">
                <a:latin typeface="Times New Roman" panose="02020603050405020304" pitchFamily="18" charset="0"/>
                <a:cs typeface="Times New Roman" panose="02020603050405020304" pitchFamily="18" charset="0"/>
              </a:rPr>
              <a:t>с использованием цифрового инструментария на примере рабочей программы дисциплины «Психология обучения и развития персонала в организации» для ППС Университета по следующим темам:</a:t>
            </a:r>
          </a:p>
          <a:p>
            <a:pPr lvl="0" algn="just"/>
            <a:r>
              <a:rPr lang="ru-RU" sz="8000" dirty="0">
                <a:latin typeface="Times New Roman" panose="02020603050405020304" pitchFamily="18" charset="0"/>
                <a:cs typeface="Times New Roman" panose="02020603050405020304" pitchFamily="18" charset="0"/>
              </a:rPr>
              <a:t>Использование инструмента «</a:t>
            </a:r>
            <a:r>
              <a:rPr lang="en-US" sz="8000" dirty="0" err="1">
                <a:latin typeface="Times New Roman" panose="02020603050405020304" pitchFamily="18" charset="0"/>
                <a:cs typeface="Times New Roman" panose="02020603050405020304" pitchFamily="18" charset="0"/>
              </a:rPr>
              <a:t>Mentimetr</a:t>
            </a:r>
            <a:r>
              <a:rPr lang="ru-RU" sz="8000" dirty="0">
                <a:latin typeface="Times New Roman" panose="02020603050405020304" pitchFamily="18" charset="0"/>
                <a:cs typeface="Times New Roman" panose="02020603050405020304" pitchFamily="18" charset="0"/>
              </a:rPr>
              <a:t>» для обучения и развития персонала в организации в системе управления по компетенциям;  </a:t>
            </a:r>
          </a:p>
          <a:p>
            <a:pPr lvl="0" algn="just"/>
            <a:r>
              <a:rPr lang="ru-RU" sz="8000" dirty="0">
                <a:latin typeface="Times New Roman" panose="02020603050405020304" pitchFamily="18" charset="0"/>
                <a:cs typeface="Times New Roman" panose="02020603050405020304" pitchFamily="18" charset="0"/>
              </a:rPr>
              <a:t>Использование инструмента «</a:t>
            </a:r>
            <a:r>
              <a:rPr lang="en-US" sz="8000" dirty="0" err="1">
                <a:latin typeface="Times New Roman" panose="02020603050405020304" pitchFamily="18" charset="0"/>
                <a:cs typeface="Times New Roman" panose="02020603050405020304" pitchFamily="18" charset="0"/>
              </a:rPr>
              <a:t>SessionLab</a:t>
            </a:r>
            <a:r>
              <a:rPr lang="ru-RU" sz="8000" dirty="0">
                <a:latin typeface="Times New Roman" panose="02020603050405020304" pitchFamily="18" charset="0"/>
                <a:cs typeface="Times New Roman" panose="02020603050405020304" pitchFamily="18" charset="0"/>
              </a:rPr>
              <a:t>» для организации обучения сотрудников в компании.</a:t>
            </a:r>
          </a:p>
          <a:p>
            <a:pPr lvl="0" algn="just"/>
            <a:r>
              <a:rPr lang="ru-RU" sz="8000" dirty="0">
                <a:latin typeface="Times New Roman" panose="02020603050405020304" pitchFamily="18" charset="0"/>
                <a:cs typeface="Times New Roman" panose="02020603050405020304" pitchFamily="18" charset="0"/>
              </a:rPr>
              <a:t>Использование инструмента «</a:t>
            </a:r>
            <a:r>
              <a:rPr lang="en-US" sz="8000" dirty="0" err="1">
                <a:latin typeface="Times New Roman" panose="02020603050405020304" pitchFamily="18" charset="0"/>
                <a:cs typeface="Times New Roman" panose="02020603050405020304" pitchFamily="18" charset="0"/>
              </a:rPr>
              <a:t>Kahoot</a:t>
            </a:r>
            <a:r>
              <a:rPr lang="ru-RU" sz="8000" dirty="0">
                <a:latin typeface="Times New Roman" panose="02020603050405020304" pitchFamily="18" charset="0"/>
                <a:cs typeface="Times New Roman" panose="02020603050405020304" pitchFamily="18" charset="0"/>
              </a:rPr>
              <a:t>» для проверки знаний студентов по теме развития сотрудников в компании;</a:t>
            </a:r>
          </a:p>
          <a:p>
            <a:pPr lvl="0" algn="just"/>
            <a:r>
              <a:rPr lang="ru-RU" sz="8000" dirty="0">
                <a:latin typeface="Times New Roman" panose="02020603050405020304" pitchFamily="18" charset="0"/>
                <a:cs typeface="Times New Roman" panose="02020603050405020304" pitchFamily="18" charset="0"/>
              </a:rPr>
              <a:t>Применение инструмента интерактивного взаимодействия «</a:t>
            </a:r>
            <a:r>
              <a:rPr lang="ru-RU" sz="8000" dirty="0" err="1">
                <a:latin typeface="Times New Roman" panose="02020603050405020304" pitchFamily="18" charset="0"/>
                <a:cs typeface="Times New Roman" panose="02020603050405020304" pitchFamily="18" charset="0"/>
              </a:rPr>
              <a:t>WhenSpeak</a:t>
            </a:r>
            <a:r>
              <a:rPr lang="ru-RU" sz="8000" dirty="0">
                <a:latin typeface="Times New Roman" panose="02020603050405020304" pitchFamily="18" charset="0"/>
                <a:cs typeface="Times New Roman" panose="02020603050405020304" pitchFamily="18" charset="0"/>
              </a:rPr>
              <a:t>» для отработки представления о корпоративном университете и альтернативных методах обучения и развития персонала;  </a:t>
            </a:r>
          </a:p>
          <a:p>
            <a:pPr lvl="0" algn="just"/>
            <a:r>
              <a:rPr lang="ru-RU" sz="8000" dirty="0">
                <a:latin typeface="Times New Roman" panose="02020603050405020304" pitchFamily="18" charset="0"/>
                <a:cs typeface="Times New Roman" panose="02020603050405020304" pitchFamily="18" charset="0"/>
              </a:rPr>
              <a:t>Инструмент интерактивная доска «</a:t>
            </a:r>
            <a:r>
              <a:rPr lang="en-US" sz="8000" dirty="0" err="1">
                <a:latin typeface="Times New Roman" panose="02020603050405020304" pitchFamily="18" charset="0"/>
                <a:cs typeface="Times New Roman" panose="02020603050405020304" pitchFamily="18" charset="0"/>
              </a:rPr>
              <a:t>Lino</a:t>
            </a:r>
            <a:r>
              <a:rPr lang="ru-RU" sz="8000" dirty="0">
                <a:latin typeface="Times New Roman" panose="02020603050405020304" pitchFamily="18" charset="0"/>
                <a:cs typeface="Times New Roman" panose="02020603050405020304" pitchFamily="18" charset="0"/>
              </a:rPr>
              <a:t>» как пример работы по социальному обучению внутри коллектива.</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618357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4">
            <a:extLst>
              <a:ext uri="{FF2B5EF4-FFF2-40B4-BE49-F238E27FC236}">
                <a16:creationId xmlns:a16="http://schemas.microsoft.com/office/drawing/2014/main" id="{63A08A78-1219-4432-9197-398AB5BE5408}"/>
              </a:ext>
            </a:extLst>
          </p:cNvPr>
          <p:cNvPicPr>
            <a:picLocks noChangeAspect="1"/>
          </p:cNvPicPr>
          <p:nvPr/>
        </p:nvPicPr>
        <p:blipFill rotWithShape="1">
          <a:blip r:embed="rId2"/>
          <a:srcRect l="88101" t="19525"/>
          <a:stretch/>
        </p:blipFill>
        <p:spPr>
          <a:xfrm rot="16200000" flipH="1">
            <a:off x="6203706" y="-3686054"/>
            <a:ext cx="131771" cy="9637235"/>
          </a:xfrm>
          <a:prstGeom prst="rect">
            <a:avLst/>
          </a:prstGeom>
        </p:spPr>
      </p:pic>
      <p:pic>
        <p:nvPicPr>
          <p:cNvPr id="5" name="Объект 4">
            <a:extLst>
              <a:ext uri="{FF2B5EF4-FFF2-40B4-BE49-F238E27FC236}">
                <a16:creationId xmlns:a16="http://schemas.microsoft.com/office/drawing/2014/main" id="{256F29BB-89B0-4244-B8B7-C688A7D6E487}"/>
              </a:ext>
            </a:extLst>
          </p:cNvPr>
          <p:cNvPicPr>
            <a:picLocks noGrp="1" noChangeAspect="1"/>
          </p:cNvPicPr>
          <p:nvPr>
            <p:ph idx="1"/>
          </p:nvPr>
        </p:nvPicPr>
        <p:blipFill rotWithShape="1">
          <a:blip r:embed="rId2"/>
          <a:srcRect l="88101"/>
          <a:stretch/>
        </p:blipFill>
        <p:spPr>
          <a:xfrm>
            <a:off x="10886303" y="0"/>
            <a:ext cx="1305697" cy="6858000"/>
          </a:xfrm>
        </p:spPr>
      </p:pic>
      <p:pic>
        <p:nvPicPr>
          <p:cNvPr id="1026" name="Picture 2" descr="Символика">
            <a:extLst>
              <a:ext uri="{FF2B5EF4-FFF2-40B4-BE49-F238E27FC236}">
                <a16:creationId xmlns:a16="http://schemas.microsoft.com/office/drawing/2014/main" id="{FD4B4E15-3C90-406C-9DDF-8C808E7DA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65" y="283207"/>
            <a:ext cx="777599" cy="724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0E316-E14A-4053-A0E4-85297B643079}"/>
              </a:ext>
            </a:extLst>
          </p:cNvPr>
          <p:cNvSpPr txBox="1"/>
          <p:nvPr/>
        </p:nvSpPr>
        <p:spPr>
          <a:xfrm>
            <a:off x="1351307" y="1723770"/>
            <a:ext cx="96372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54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rPr>
              <a:t>СПАСИБО ЗА ВНИМАНИЕ</a:t>
            </a:r>
          </a:p>
        </p:txBody>
      </p:sp>
      <p:sp>
        <p:nvSpPr>
          <p:cNvPr id="18" name="TextBox 17">
            <a:extLst>
              <a:ext uri="{FF2B5EF4-FFF2-40B4-BE49-F238E27FC236}">
                <a16:creationId xmlns:a16="http://schemas.microsoft.com/office/drawing/2014/main" id="{BDBF7EC4-3909-44F7-89BE-6C3AFEF94ECD}"/>
              </a:ext>
            </a:extLst>
          </p:cNvPr>
          <p:cNvSpPr txBox="1"/>
          <p:nvPr/>
        </p:nvSpPr>
        <p:spPr>
          <a:xfrm>
            <a:off x="5428740" y="3842319"/>
            <a:ext cx="4179804"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srgbClr val="203478"/>
                </a:solidFill>
                <a:effectLst/>
                <a:uLnTx/>
                <a:uFillTx/>
                <a:latin typeface="Times New Roman" panose="02020603050405020304" pitchFamily="18" charset="0"/>
                <a:ea typeface="+mn-ea"/>
                <a:cs typeface="Times New Roman" panose="02020603050405020304" pitchFamily="18" charset="0"/>
              </a:rPr>
              <a:t>доктор психологических </a:t>
            </a:r>
            <a:r>
              <a:rPr kumimoji="0" lang="ru-RU"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rPr>
              <a:t>наук,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rPr>
              <a:t>п</a:t>
            </a:r>
            <a:r>
              <a:rPr kumimoji="0" lang="ru-RU" sz="2000" b="0" i="0" u="none" strike="noStrike" kern="1200" cap="none" spc="0" normalizeH="0" baseline="0" noProof="0" dirty="0" smtClean="0">
                <a:ln>
                  <a:noFill/>
                </a:ln>
                <a:solidFill>
                  <a:srgbClr val="203478"/>
                </a:solidFill>
                <a:effectLst/>
                <a:uLnTx/>
                <a:uFillTx/>
                <a:latin typeface="Times New Roman" panose="02020603050405020304" pitchFamily="18" charset="0"/>
                <a:ea typeface="+mn-ea"/>
                <a:cs typeface="Times New Roman" panose="02020603050405020304" pitchFamily="18" charset="0"/>
              </a:rPr>
              <a:t>рофессор кафедры психологии </a:t>
            </a:r>
            <a:endParaRPr kumimoji="0" lang="ru-RU"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rPr>
              <a:t>Щербакова Ольга Иванова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olga716@bk.ru</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ru-RU" sz="2000" b="0" i="0" u="none" strike="noStrike" kern="1200" cap="none" spc="0" normalizeH="0" baseline="0" noProof="0" dirty="0">
              <a:ln>
                <a:noFill/>
              </a:ln>
              <a:solidFill>
                <a:srgbClr val="203478"/>
              </a:solidFill>
              <a:effectLst/>
              <a:uLnTx/>
              <a:uFillTx/>
              <a:latin typeface="Times New Roman" panose="02020603050405020304" pitchFamily="18" charset="0"/>
              <a:ea typeface="+mn-ea"/>
              <a:cs typeface="Times New Roman" panose="02020603050405020304" pitchFamily="18" charset="0"/>
            </a:endParaRPr>
          </a:p>
        </p:txBody>
      </p:sp>
      <p:pic>
        <p:nvPicPr>
          <p:cNvPr id="19" name="Рисунок 18">
            <a:extLst>
              <a:ext uri="{FF2B5EF4-FFF2-40B4-BE49-F238E27FC236}">
                <a16:creationId xmlns:a16="http://schemas.microsoft.com/office/drawing/2014/main" id="{7976DD72-5D52-4543-9E84-CAB6D5EE6E51}"/>
              </a:ext>
            </a:extLst>
          </p:cNvPr>
          <p:cNvPicPr>
            <a:picLocks noChangeAspect="1"/>
          </p:cNvPicPr>
          <p:nvPr/>
        </p:nvPicPr>
        <p:blipFill>
          <a:blip r:embed="rId5"/>
          <a:srcRect l="11206" t="5806" r="6522" b="39346"/>
          <a:stretch>
            <a:fillRect/>
          </a:stretch>
        </p:blipFill>
        <p:spPr>
          <a:xfrm>
            <a:off x="2716622" y="3846418"/>
            <a:ext cx="1811045" cy="1811045"/>
          </a:xfrm>
          <a:custGeom>
            <a:avLst/>
            <a:gdLst>
              <a:gd name="connsiteX0" fmla="*/ 772757 w 1545514"/>
              <a:gd name="connsiteY0" fmla="*/ 0 h 1545514"/>
              <a:gd name="connsiteX1" fmla="*/ 1545514 w 1545514"/>
              <a:gd name="connsiteY1" fmla="*/ 772757 h 1545514"/>
              <a:gd name="connsiteX2" fmla="*/ 772757 w 1545514"/>
              <a:gd name="connsiteY2" fmla="*/ 1545514 h 1545514"/>
              <a:gd name="connsiteX3" fmla="*/ 0 w 1545514"/>
              <a:gd name="connsiteY3" fmla="*/ 772757 h 1545514"/>
              <a:gd name="connsiteX4" fmla="*/ 772757 w 1545514"/>
              <a:gd name="connsiteY4" fmla="*/ 0 h 154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514" h="1545514">
                <a:moveTo>
                  <a:pt x="772757" y="0"/>
                </a:moveTo>
                <a:cubicBezTo>
                  <a:pt x="1199539" y="0"/>
                  <a:pt x="1545514" y="345975"/>
                  <a:pt x="1545514" y="772757"/>
                </a:cubicBezTo>
                <a:cubicBezTo>
                  <a:pt x="1545514" y="1199539"/>
                  <a:pt x="1199539" y="1545514"/>
                  <a:pt x="772757" y="1545514"/>
                </a:cubicBezTo>
                <a:cubicBezTo>
                  <a:pt x="345975" y="1545514"/>
                  <a:pt x="0" y="1199539"/>
                  <a:pt x="0" y="772757"/>
                </a:cubicBezTo>
                <a:cubicBezTo>
                  <a:pt x="0" y="345975"/>
                  <a:pt x="345975" y="0"/>
                  <a:pt x="772757" y="0"/>
                </a:cubicBezTo>
                <a:close/>
              </a:path>
            </a:pathLst>
          </a:custGeom>
        </p:spPr>
      </p:pic>
    </p:spTree>
    <p:extLst>
      <p:ext uri="{BB962C8B-B14F-4D97-AF65-F5344CB8AC3E}">
        <p14:creationId xmlns:p14="http://schemas.microsoft.com/office/powerpoint/2010/main" val="6636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39148"/>
            <a:ext cx="9601200" cy="745435"/>
          </a:xfrm>
        </p:spPr>
        <p:txBody>
          <a:bodyPr>
            <a:normAutofit/>
          </a:bodyPr>
          <a:lstStyle/>
          <a:p>
            <a:r>
              <a:rPr lang="ru-RU" sz="4000" dirty="0">
                <a:solidFill>
                  <a:srgbClr val="FF0000"/>
                </a:solidFill>
                <a:latin typeface="Times New Roman" panose="02020603050405020304" pitchFamily="18" charset="0"/>
                <a:cs typeface="Times New Roman" panose="02020603050405020304" pitchFamily="18" charset="0"/>
              </a:rPr>
              <a:t>Актуальность проблемы исследования</a:t>
            </a:r>
            <a:endParaRPr lang="ru-RU" sz="4000" dirty="0"/>
          </a:p>
        </p:txBody>
      </p:sp>
      <p:sp>
        <p:nvSpPr>
          <p:cNvPr id="3" name="Объект 2"/>
          <p:cNvSpPr>
            <a:spLocks noGrp="1"/>
          </p:cNvSpPr>
          <p:nvPr>
            <p:ph idx="1"/>
          </p:nvPr>
        </p:nvSpPr>
        <p:spPr>
          <a:xfrm>
            <a:off x="1113183" y="884583"/>
            <a:ext cx="10585174" cy="5466521"/>
          </a:xfrm>
        </p:spPr>
        <p:txBody>
          <a:bodyPr/>
          <a:lstStyle/>
          <a:p>
            <a:pPr marL="0" indent="0">
              <a:buNone/>
            </a:pP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связи с изменяющимися тенденциями в образовании, ученые и методисты предлагают использовать новейшие цифровые инструменты, чтобы сделать процесс обучения более интересным и продуктивным</a:t>
            </a:r>
            <a:r>
              <a:rPr lang="ru-RU" sz="2400" dirty="0" smtClean="0">
                <a:latin typeface="Times New Roman" panose="02020603050405020304" pitchFamily="18" charset="0"/>
                <a:cs typeface="Times New Roman" panose="02020603050405020304" pitchFamily="18" charset="0"/>
              </a:rPr>
              <a:t>.</a:t>
            </a:r>
          </a:p>
          <a:p>
            <a:pPr marL="0" indent="0" algn="just">
              <a:buNone/>
            </a:pPr>
            <a:r>
              <a:rPr lang="ru-RU" sz="2400" dirty="0" smtClean="0">
                <a:latin typeface="Times New Roman" panose="02020603050405020304" pitchFamily="18" charset="0"/>
                <a:cs typeface="Times New Roman" panose="02020603050405020304" pitchFamily="18" charset="0"/>
              </a:rPr>
              <a:t>     2021 </a:t>
            </a:r>
            <a:r>
              <a:rPr lang="ru-RU" sz="2400" dirty="0">
                <a:latin typeface="Times New Roman" panose="02020603050405020304" pitchFamily="18" charset="0"/>
                <a:cs typeface="Times New Roman" panose="02020603050405020304" pitchFamily="18" charset="0"/>
              </a:rPr>
              <a:t>год осуществил ориентир на новые вызовы - образование стало приобретать смешанный формат.</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Эти задачи решает научный подход, занимающийся исследованием эффективности учебных материалов и средств, которые создают благоприятные ситуации, условия и среду обучения – педагогический дизайн</a:t>
            </a:r>
            <a:r>
              <a:rPr lang="ru-RU" sz="2400" dirty="0" smtClean="0">
                <a:latin typeface="Times New Roman" panose="02020603050405020304" pitchFamily="18" charset="0"/>
                <a:cs typeface="Times New Roman" panose="02020603050405020304" pitchFamily="18" charset="0"/>
              </a:rPr>
              <a:t>.</a:t>
            </a:r>
          </a:p>
          <a:p>
            <a:pPr marL="0" indent="0" algn="just">
              <a:buNone/>
            </a:pPr>
            <a:r>
              <a:rPr lang="ru-RU" sz="2400" b="1" dirty="0">
                <a:latin typeface="Times New Roman" panose="02020603050405020304" pitchFamily="18" charset="0"/>
                <a:cs typeface="Times New Roman" panose="02020603050405020304" pitchFamily="18" charset="0"/>
              </a:rPr>
              <a:t>Педагогический дизайн (</a:t>
            </a:r>
            <a:r>
              <a:rPr lang="en-US" sz="2400" b="1" dirty="0">
                <a:latin typeface="Times New Roman" panose="02020603050405020304" pitchFamily="18" charset="0"/>
                <a:cs typeface="Times New Roman" panose="02020603050405020304" pitchFamily="18" charset="0"/>
              </a:rPr>
              <a:t>Instructional design</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ID</a:t>
            </a:r>
            <a:r>
              <a:rPr lang="ru-RU"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относительно </a:t>
            </a:r>
            <a:r>
              <a:rPr lang="ru-RU" sz="2400" dirty="0" smtClean="0">
                <a:latin typeface="Times New Roman" panose="02020603050405020304" pitchFamily="18" charset="0"/>
                <a:cs typeface="Times New Roman" panose="02020603050405020304" pitchFamily="18" charset="0"/>
              </a:rPr>
              <a:t>новое понятие в </a:t>
            </a:r>
            <a:r>
              <a:rPr lang="ru-RU" sz="2400" dirty="0">
                <a:latin typeface="Times New Roman" panose="02020603050405020304" pitchFamily="18" charset="0"/>
                <a:cs typeface="Times New Roman" panose="02020603050405020304" pitchFamily="18" charset="0"/>
              </a:rPr>
              <a:t>современной системе образования. Потребность в формировании качественных знаний постоянно растет, в то время как традиционные инструменты подходят для относительно простых, «линейных» методов подготовки.</a:t>
            </a:r>
          </a:p>
          <a:p>
            <a:pPr marL="0" indent="0" algn="just">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69111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88844"/>
            <a:ext cx="9601200" cy="1093304"/>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Разработанность проблемы в научных исследованиях</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3425" y="1361661"/>
            <a:ext cx="10823713" cy="4919869"/>
          </a:xfrm>
        </p:spPr>
        <p:txBody>
          <a:bodyPr/>
          <a:lstStyle/>
          <a:p>
            <a:pPr marL="0" lvl="0" indent="0" algn="just">
              <a:buClr>
                <a:srgbClr val="5FCBEF"/>
              </a:buClr>
              <a:buNone/>
            </a:pPr>
            <a:r>
              <a:rPr lang="ru-RU"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В </a:t>
            </a:r>
            <a:r>
              <a:rPr lang="ru-RU" sz="2800" dirty="0">
                <a:latin typeface="Times New Roman" panose="02020603050405020304" pitchFamily="18" charset="0"/>
                <a:cs typeface="Times New Roman" panose="02020603050405020304" pitchFamily="18" charset="0"/>
              </a:rPr>
              <a:t>основе проблемы современной подготовки квалифицированных специалистов к проектированию педагогического дизайна лежит переход к информационному обществу. Концепция информационного общества, в основном, разработана западными исследователями: Д. Беллом, Дж. </a:t>
            </a:r>
            <a:r>
              <a:rPr lang="ru-RU" sz="2800" dirty="0" err="1">
                <a:latin typeface="Times New Roman" panose="02020603050405020304" pitchFamily="18" charset="0"/>
                <a:cs typeface="Times New Roman" panose="02020603050405020304" pitchFamily="18" charset="0"/>
              </a:rPr>
              <a:t>Гелбрейтом</a:t>
            </a:r>
            <a:r>
              <a:rPr lang="ru-RU" sz="2800" dirty="0">
                <a:latin typeface="Times New Roman" panose="02020603050405020304" pitchFamily="18" charset="0"/>
                <a:cs typeface="Times New Roman" panose="02020603050405020304" pitchFamily="18" charset="0"/>
              </a:rPr>
              <a:t>, Дж. Мартином, И. </a:t>
            </a:r>
            <a:r>
              <a:rPr lang="ru-RU" sz="2800" dirty="0" err="1">
                <a:latin typeface="Times New Roman" panose="02020603050405020304" pitchFamily="18" charset="0"/>
                <a:cs typeface="Times New Roman" panose="02020603050405020304" pitchFamily="18" charset="0"/>
              </a:rPr>
              <a:t>Масудой</a:t>
            </a:r>
            <a:r>
              <a:rPr lang="ru-RU" sz="2800" dirty="0">
                <a:latin typeface="Times New Roman" panose="02020603050405020304" pitchFamily="18" charset="0"/>
                <a:cs typeface="Times New Roman" panose="02020603050405020304" pitchFamily="18" charset="0"/>
              </a:rPr>
              <a:t>, Ф. </a:t>
            </a:r>
            <a:r>
              <a:rPr lang="ru-RU" sz="2800" dirty="0" err="1">
                <a:latin typeface="Times New Roman" panose="02020603050405020304" pitchFamily="18" charset="0"/>
                <a:cs typeface="Times New Roman" panose="02020603050405020304" pitchFamily="18" charset="0"/>
              </a:rPr>
              <a:t>Полаком</a:t>
            </a:r>
            <a:r>
              <a:rPr lang="ru-RU" sz="2800" dirty="0">
                <a:latin typeface="Times New Roman" panose="02020603050405020304" pitchFamily="18" charset="0"/>
                <a:cs typeface="Times New Roman" panose="02020603050405020304" pitchFamily="18" charset="0"/>
              </a:rPr>
              <a:t>, О. </a:t>
            </a:r>
            <a:r>
              <a:rPr lang="ru-RU" sz="2800" dirty="0" err="1">
                <a:latin typeface="Times New Roman" panose="02020603050405020304" pitchFamily="18" charset="0"/>
                <a:cs typeface="Times New Roman" panose="02020603050405020304" pitchFamily="18" charset="0"/>
              </a:rPr>
              <a:t>Тоффлером</a:t>
            </a:r>
            <a:r>
              <a:rPr lang="ru-RU" sz="2800" dirty="0">
                <a:latin typeface="Times New Roman" panose="02020603050405020304" pitchFamily="18" charset="0"/>
                <a:cs typeface="Times New Roman" panose="02020603050405020304" pitchFamily="18" charset="0"/>
              </a:rPr>
              <a:t>, Ж. Ф</a:t>
            </a:r>
            <a:r>
              <a:rPr lang="ru-RU" sz="2800" dirty="0">
                <a:solidFill>
                  <a:prstClr val="black">
                    <a:lumMod val="75000"/>
                    <a:lumOff val="25000"/>
                  </a:prstClr>
                </a:solidFill>
                <a:latin typeface="Times New Roman" panose="02020603050405020304" pitchFamily="18" charset="0"/>
                <a:cs typeface="Times New Roman" panose="02020603050405020304" pitchFamily="18" charset="0"/>
              </a:rPr>
              <a:t>урастье и др.</a:t>
            </a:r>
            <a:endParaRPr lang="ru-RU" sz="2800" dirty="0">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Значительный </a:t>
            </a:r>
            <a:r>
              <a:rPr lang="ru-RU" sz="2800" dirty="0">
                <a:latin typeface="Times New Roman" panose="02020603050405020304" pitchFamily="18" charset="0"/>
                <a:cs typeface="Times New Roman" panose="02020603050405020304" pitchFamily="18" charset="0"/>
              </a:rPr>
              <a:t>вклад в развитие этого направления внесли наши исследователи: В.М. Глушкова, Н.Н. Моисеева, А.И. Ракитова, А.В. Соколова, А.Д. Урсула и др. </a:t>
            </a:r>
            <a:endParaRPr lang="ru-RU" sz="2800" dirty="0" smtClean="0">
              <a:latin typeface="Times New Roman" panose="02020603050405020304" pitchFamily="18" charset="0"/>
              <a:cs typeface="Times New Roman" panose="02020603050405020304" pitchFamily="18" charset="0"/>
            </a:endParaRPr>
          </a:p>
          <a:p>
            <a:pPr marL="0" indent="0" algn="just">
              <a:buNone/>
            </a:pPr>
            <a:r>
              <a:rPr lang="ru-RU" sz="2800" dirty="0" smtClean="0">
                <a:latin typeface="Times New Roman" panose="02020603050405020304" pitchFamily="18" charset="0"/>
                <a:cs typeface="Times New Roman" panose="02020603050405020304" pitchFamily="18" charset="0"/>
              </a:rPr>
              <a:t>      В </a:t>
            </a:r>
            <a:r>
              <a:rPr lang="ru-RU" sz="2800" dirty="0">
                <a:latin typeface="Times New Roman" panose="02020603050405020304" pitchFamily="18" charset="0"/>
                <a:cs typeface="Times New Roman" panose="02020603050405020304" pitchFamily="18" charset="0"/>
              </a:rPr>
              <a:t>настоящее время активно работают в этом направлении Г.Т. Артамонов, К.К. Колин и др. </a:t>
            </a:r>
          </a:p>
          <a:p>
            <a:pPr marL="0" indent="0">
              <a:buNone/>
            </a:pPr>
            <a:endParaRPr lang="ru-RU" b="1" dirty="0"/>
          </a:p>
        </p:txBody>
      </p:sp>
    </p:spTree>
    <p:extLst>
      <p:ext uri="{BB962C8B-B14F-4D97-AF65-F5344CB8AC3E}">
        <p14:creationId xmlns:p14="http://schemas.microsoft.com/office/powerpoint/2010/main" val="220963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210"/>
            <a:ext cx="9601200" cy="1053548"/>
          </a:xfrm>
        </p:spPr>
        <p:txBody>
          <a:bodyPr>
            <a:normAutofit fontScale="90000"/>
          </a:bodyPr>
          <a:lstStyle/>
          <a:p>
            <a:pPr algn="ctr"/>
            <a:r>
              <a:rPr lang="ru-RU" sz="3600" dirty="0">
                <a:solidFill>
                  <a:srgbClr val="FF0000"/>
                </a:solidFill>
                <a:latin typeface="Times New Roman" panose="02020603050405020304" pitchFamily="18" charset="0"/>
                <a:cs typeface="Times New Roman" panose="02020603050405020304" pitchFamily="18" charset="0"/>
              </a:rPr>
              <a:t>Разработка теории и практики педагогического дизайна в процессе обучения</a:t>
            </a:r>
            <a:endParaRPr lang="ru-RU" sz="3600" dirty="0"/>
          </a:p>
        </p:txBody>
      </p:sp>
      <p:sp>
        <p:nvSpPr>
          <p:cNvPr id="3" name="Объект 2"/>
          <p:cNvSpPr>
            <a:spLocks noGrp="1"/>
          </p:cNvSpPr>
          <p:nvPr>
            <p:ph idx="1"/>
          </p:nvPr>
        </p:nvSpPr>
        <p:spPr>
          <a:xfrm>
            <a:off x="1212574" y="1451113"/>
            <a:ext cx="10108096" cy="4800600"/>
          </a:xfrm>
        </p:spPr>
        <p:txBody>
          <a:bodyPr>
            <a:normAutofit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Система </a:t>
            </a:r>
            <a:r>
              <a:rPr lang="ru-RU" sz="2800" dirty="0">
                <a:latin typeface="Times New Roman" panose="02020603050405020304" pitchFamily="18" charset="0"/>
                <a:cs typeface="Times New Roman" panose="02020603050405020304" pitchFamily="18" charset="0"/>
              </a:rPr>
              <a:t>высшего образования имеет сегодня потребность во внедрении цифровых образовательных технологий, как продолжение процесса информатизации общества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и изменения профессиональной подготовки сотрудников. </a:t>
            </a:r>
          </a:p>
          <a:p>
            <a:pPr marL="0" indent="0" algn="just">
              <a:buNone/>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Теорию </a:t>
            </a:r>
            <a:r>
              <a:rPr lang="ru-RU" sz="2800" dirty="0">
                <a:latin typeface="Times New Roman" panose="02020603050405020304" pitchFamily="18" charset="0"/>
                <a:cs typeface="Times New Roman" panose="02020603050405020304" pitchFamily="18" charset="0"/>
              </a:rPr>
              <a:t>и практику педагогического дизайна подробно рассматривали в своих исследованиях следующие ученые: Е.А. </a:t>
            </a:r>
            <a:r>
              <a:rPr lang="ru-RU" sz="2800" dirty="0" err="1">
                <a:latin typeface="Times New Roman" panose="02020603050405020304" pitchFamily="18" charset="0"/>
                <a:cs typeface="Times New Roman" panose="02020603050405020304" pitchFamily="18" charset="0"/>
              </a:rPr>
              <a:t>Ариевич</a:t>
            </a:r>
            <a:r>
              <a:rPr lang="ru-RU" sz="2800" dirty="0">
                <a:latin typeface="Times New Roman" panose="02020603050405020304" pitchFamily="18" charset="0"/>
                <a:cs typeface="Times New Roman" panose="02020603050405020304" pitchFamily="18" charset="0"/>
              </a:rPr>
              <a:t>, П.П. Алексеев, Н.В. Воронов, В.М. </a:t>
            </a:r>
            <a:r>
              <a:rPr lang="ru-RU" sz="2800" dirty="0" err="1">
                <a:latin typeface="Times New Roman" panose="02020603050405020304" pitchFamily="18" charset="0"/>
                <a:cs typeface="Times New Roman" panose="02020603050405020304" pitchFamily="18" charset="0"/>
              </a:rPr>
              <a:t>Волошко</a:t>
            </a:r>
            <a:r>
              <a:rPr lang="ru-RU" sz="2800" dirty="0">
                <a:latin typeface="Times New Roman" panose="02020603050405020304" pitchFamily="18" charset="0"/>
                <a:cs typeface="Times New Roman" panose="02020603050405020304" pitchFamily="18" charset="0"/>
              </a:rPr>
              <a:t>, И.Я. Герасименко, М.Е. Гизе, В.П. Зинченко, Ю.В. Назаров, М.П. Хилл и др. </a:t>
            </a:r>
            <a:r>
              <a:rPr lang="ru-RU" sz="2800" dirty="0" smtClean="0">
                <a:latin typeface="Times New Roman" panose="02020603050405020304" pitchFamily="18" charset="0"/>
                <a:cs typeface="Times New Roman" panose="02020603050405020304" pitchFamily="18" charset="0"/>
              </a:rPr>
              <a:t>    </a:t>
            </a:r>
          </a:p>
          <a:p>
            <a:pPr marL="0" indent="0" algn="just">
              <a:buNone/>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С.М</a:t>
            </a:r>
            <a:r>
              <a:rPr lang="ru-RU" sz="2800" dirty="0">
                <a:latin typeface="Times New Roman" panose="02020603050405020304" pitchFamily="18" charset="0"/>
                <a:cs typeface="Times New Roman" panose="02020603050405020304" pitchFamily="18" charset="0"/>
              </a:rPr>
              <a:t>. Михайлов отмечает, что дизайн сейчас становится самым распространённым и влиятельным видом проектной деятельности.</a:t>
            </a:r>
          </a:p>
          <a:p>
            <a:pPr marL="0" indent="0">
              <a:buNone/>
            </a:pPr>
            <a:endParaRPr lang="ru-RU" dirty="0"/>
          </a:p>
        </p:txBody>
      </p:sp>
    </p:spTree>
    <p:extLst>
      <p:ext uri="{BB962C8B-B14F-4D97-AF65-F5344CB8AC3E}">
        <p14:creationId xmlns:p14="http://schemas.microsoft.com/office/powerpoint/2010/main" val="415285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9392"/>
            <a:ext cx="9601200" cy="695738"/>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Цели и задачи педагогического дизайна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739" y="4492487"/>
            <a:ext cx="3269974" cy="2216426"/>
          </a:xfrm>
        </p:spPr>
      </p:pic>
      <p:sp>
        <p:nvSpPr>
          <p:cNvPr id="5" name="Прямоугольник 4"/>
          <p:cNvSpPr/>
          <p:nvPr/>
        </p:nvSpPr>
        <p:spPr>
          <a:xfrm>
            <a:off x="1123122" y="1166843"/>
            <a:ext cx="10793895" cy="5909310"/>
          </a:xfrm>
          <a:prstGeom prst="rect">
            <a:avLst/>
          </a:prstGeom>
        </p:spPr>
        <p:txBody>
          <a:bodyPr wrap="square">
            <a:spAutoFit/>
          </a:bodyPr>
          <a:lstStyle/>
          <a:p>
            <a:pPr algn="just"/>
            <a:r>
              <a:rPr kumimoji="0" lang="ru-RU"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ru-RU" sz="2400" b="0"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Основная цель педагогического дизайна </a:t>
            </a:r>
            <a:r>
              <a:rPr kumimoji="0" lang="ru-RU"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создавать и поддерживать для обучающегося среду, в которой, на основе наиболее рационального представления, взаимосвязи и сочетания различных типов образовательных ресурсов, обеспечивается психологически комфортное и педагогически обоснованное развитие субъектов </a:t>
            </a:r>
            <a:r>
              <a:rPr kumimoji="0" lang="en-US"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r>
              <a:rPr kumimoji="0" lang="ru-RU" sz="2400" b="0" i="0" u="none" strike="noStrike" kern="0" cap="none" spc="0" normalizeH="0" baseline="0" noProof="0" dirty="0" err="1"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Кречетников</a:t>
            </a:r>
            <a:r>
              <a:rPr kumimoji="0" lang="ru-RU"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К.Г. Педагогический дизайн и его значение для развития информационных образовательных технологий</a:t>
            </a:r>
            <a:r>
              <a:rPr kumimoji="0" lang="en-US"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r>
              <a:rPr kumimoji="0" lang="ru-RU" sz="2400" b="0" i="0"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Задачи </a:t>
            </a:r>
            <a:r>
              <a:rPr lang="ru-RU" sz="2400" dirty="0">
                <a:solidFill>
                  <a:srgbClr val="FF0000"/>
                </a:solidFill>
                <a:latin typeface="Times New Roman" panose="02020603050405020304" pitchFamily="18" charset="0"/>
                <a:cs typeface="Times New Roman" panose="02020603050405020304" pitchFamily="18" charset="0"/>
              </a:rPr>
              <a:t>педагогического дизайна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1.определение </a:t>
            </a:r>
            <a:r>
              <a:rPr lang="ru-RU" sz="2400" dirty="0">
                <a:latin typeface="Times New Roman" panose="02020603050405020304" pitchFamily="18" charset="0"/>
                <a:cs typeface="Times New Roman" panose="02020603050405020304" pitchFamily="18" charset="0"/>
              </a:rPr>
              <a:t>целей и задач учебного материала</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2. </a:t>
            </a:r>
            <a:r>
              <a:rPr lang="ru-RU" sz="2400" dirty="0">
                <a:latin typeface="Times New Roman" panose="02020603050405020304" pitchFamily="18" charset="0"/>
                <a:cs typeface="Times New Roman" panose="02020603050405020304" pitchFamily="18" charset="0"/>
              </a:rPr>
              <a:t>определения средств, методов обучения, </a:t>
            </a:r>
          </a:p>
          <a:p>
            <a:pPr algn="just"/>
            <a:r>
              <a:rPr lang="ru-RU" sz="2400" dirty="0" smtClean="0">
                <a:latin typeface="Times New Roman" panose="02020603050405020304" pitchFamily="18" charset="0"/>
                <a:cs typeface="Times New Roman" panose="02020603050405020304" pitchFamily="18" charset="0"/>
              </a:rPr>
              <a:t> 3.текстовое </a:t>
            </a:r>
            <a:r>
              <a:rPr lang="ru-RU" sz="2400" dirty="0">
                <a:latin typeface="Times New Roman" panose="02020603050405020304" pitchFamily="18" charset="0"/>
                <a:cs typeface="Times New Roman" panose="02020603050405020304" pitchFamily="18" charset="0"/>
              </a:rPr>
              <a:t>оформление, </a:t>
            </a:r>
          </a:p>
          <a:p>
            <a:pPr algn="just"/>
            <a:r>
              <a:rPr lang="ru-RU" sz="2400" dirty="0" smtClean="0">
                <a:latin typeface="Times New Roman" panose="02020603050405020304" pitchFamily="18" charset="0"/>
                <a:cs typeface="Times New Roman" panose="02020603050405020304" pitchFamily="18" charset="0"/>
              </a:rPr>
              <a:t>                      4.разработка </a:t>
            </a:r>
            <a:r>
              <a:rPr lang="ru-RU" sz="2400" dirty="0">
                <a:latin typeface="Times New Roman" panose="02020603050405020304" pitchFamily="18" charset="0"/>
                <a:cs typeface="Times New Roman" panose="02020603050405020304" pitchFamily="18" charset="0"/>
              </a:rPr>
              <a:t>элементов курса и определение стратегического </a:t>
            </a:r>
            <a:r>
              <a:rPr lang="ru-RU" sz="2400" dirty="0" smtClean="0">
                <a:latin typeface="Times New Roman" panose="02020603050405020304" pitchFamily="18" charset="0"/>
                <a:cs typeface="Times New Roman" panose="02020603050405020304" pitchFamily="18" charset="0"/>
              </a:rPr>
              <a:t>  направления </a:t>
            </a:r>
            <a:r>
              <a:rPr lang="ru-RU" sz="2400" dirty="0">
                <a:latin typeface="Times New Roman" panose="02020603050405020304" pitchFamily="18" charset="0"/>
                <a:cs typeface="Times New Roman" panose="02020603050405020304" pitchFamily="18" charset="0"/>
              </a:rPr>
              <a:t>развития хода </a:t>
            </a:r>
            <a:r>
              <a:rPr lang="ru-RU" sz="2400" dirty="0" smtClean="0">
                <a:latin typeface="Times New Roman" panose="02020603050405020304" pitchFamily="18" charset="0"/>
                <a:cs typeface="Times New Roman" panose="02020603050405020304" pitchFamily="18" charset="0"/>
              </a:rPr>
              <a:t>   курса</a:t>
            </a:r>
            <a:r>
              <a:rPr lang="ru-RU" sz="2400" dirty="0">
                <a:latin typeface="Times New Roman" panose="02020603050405020304" pitchFamily="18" charset="0"/>
                <a:cs typeface="Times New Roman" panose="02020603050405020304" pitchFamily="18" charset="0"/>
              </a:rPr>
              <a:t>.</a:t>
            </a:r>
          </a:p>
          <a:p>
            <a:pPr algn="ct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Такая </a:t>
            </a:r>
            <a:r>
              <a:rPr lang="ru-RU" sz="2400" dirty="0">
                <a:latin typeface="Times New Roman" panose="02020603050405020304" pitchFamily="18" charset="0"/>
                <a:cs typeface="Times New Roman" panose="02020603050405020304" pitchFamily="18" charset="0"/>
              </a:rPr>
              <a:t>открытая последовательность обеспечивает качественную разработку учебных </a:t>
            </a:r>
            <a:r>
              <a:rPr lang="ru-RU" sz="2400" dirty="0" smtClean="0">
                <a:latin typeface="Times New Roman" panose="02020603050405020304" pitchFamily="18" charset="0"/>
                <a:cs typeface="Times New Roman" panose="02020603050405020304" pitchFamily="18" charset="0"/>
              </a:rPr>
              <a:t>                        материалов </a:t>
            </a:r>
            <a:r>
              <a:rPr lang="ru-RU" sz="2400" dirty="0">
                <a:latin typeface="Times New Roman" panose="02020603050405020304" pitchFamily="18" charset="0"/>
                <a:cs typeface="Times New Roman" panose="02020603050405020304" pitchFamily="18" charset="0"/>
              </a:rPr>
              <a:t>за счет улучшения хода работы и  их презентации.</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750770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210"/>
            <a:ext cx="9601200" cy="655981"/>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Возможности смешанного обучения</a:t>
            </a:r>
            <a:endParaRPr lang="ru-RU" dirty="0"/>
          </a:p>
        </p:txBody>
      </p:sp>
      <p:sp>
        <p:nvSpPr>
          <p:cNvPr id="3" name="Объект 2"/>
          <p:cNvSpPr>
            <a:spLocks noGrp="1"/>
          </p:cNvSpPr>
          <p:nvPr>
            <p:ph idx="1"/>
          </p:nvPr>
        </p:nvSpPr>
        <p:spPr>
          <a:xfrm>
            <a:off x="1053548" y="894522"/>
            <a:ext cx="10853530" cy="5436704"/>
          </a:xfrm>
        </p:spPr>
        <p:txBody>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Смешанное </a:t>
            </a:r>
            <a:r>
              <a:rPr lang="ru-RU" sz="2400" dirty="0">
                <a:latin typeface="Times New Roman" panose="02020603050405020304" pitchFamily="18" charset="0"/>
                <a:cs typeface="Times New Roman" panose="02020603050405020304" pitchFamily="18" charset="0"/>
              </a:rPr>
              <a:t>обучение подразумевает подход, в котором совмещаются традиционные и </a:t>
            </a:r>
            <a:r>
              <a:rPr lang="ru-RU" sz="2400" dirty="0" smtClean="0">
                <a:latin typeface="Times New Roman" panose="02020603050405020304" pitchFamily="18" charset="0"/>
                <a:cs typeface="Times New Roman" panose="02020603050405020304" pitchFamily="18" charset="0"/>
              </a:rPr>
              <a:t>   дистанционные </a:t>
            </a:r>
            <a:r>
              <a:rPr lang="ru-RU" sz="2400" dirty="0">
                <a:latin typeface="Times New Roman" panose="02020603050405020304" pitchFamily="18" charset="0"/>
                <a:cs typeface="Times New Roman" panose="02020603050405020304" pitchFamily="18" charset="0"/>
              </a:rPr>
              <a:t>формы обучения, в процессе которого на очных занятиях обучающиеся развивают коммуникационные навыки, формируют поведенческие и мыслительные модели, а в процессе самостоятельного обучения могут развивать навыки планирования и контроля, более того, они могут самостоятельно распоряжаться своим временем и заниматься поиском информации </a:t>
            </a:r>
            <a:r>
              <a:rPr lang="en-US"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Богоряд</a:t>
            </a:r>
            <a:r>
              <a:rPr lang="ru-RU" sz="2400" dirty="0">
                <a:latin typeface="Times New Roman" panose="02020603050405020304" pitchFamily="18" charset="0"/>
                <a:cs typeface="Times New Roman" panose="02020603050405020304" pitchFamily="18" charset="0"/>
              </a:rPr>
              <a:t> Н.В., </a:t>
            </a:r>
            <a:r>
              <a:rPr lang="ru-RU" sz="2400" dirty="0" err="1">
                <a:latin typeface="Times New Roman" panose="02020603050405020304" pitchFamily="18" charset="0"/>
                <a:cs typeface="Times New Roman" panose="02020603050405020304" pitchFamily="18" charset="0"/>
              </a:rPr>
              <a:t>Лысунец</a:t>
            </a:r>
            <a:r>
              <a:rPr lang="ru-RU" sz="2400" dirty="0">
                <a:latin typeface="Times New Roman" panose="02020603050405020304" pitchFamily="18" charset="0"/>
                <a:cs typeface="Times New Roman" panose="02020603050405020304" pitchFamily="18" charset="0"/>
              </a:rPr>
              <a:t> Т.Б. Изменение роли преподавателя в концепции смешанного обучения // В мире научных открытий. 2014. №3(51). С. 76-81</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Смешанная </a:t>
            </a:r>
            <a:r>
              <a:rPr lang="ru-RU" sz="2400" dirty="0">
                <a:latin typeface="Times New Roman" panose="02020603050405020304" pitchFamily="18" charset="0"/>
                <a:cs typeface="Times New Roman" panose="02020603050405020304" pitchFamily="18" charset="0"/>
              </a:rPr>
              <a:t>форма обучения позволяет обучаться студентам с различными уровнями подготовки, создавая условия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самоактуализации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 смешанном обучении очень важно то, насколько хорошо преподаватели и студенты владеют цифровыми инструментами. </a:t>
            </a:r>
          </a:p>
          <a:p>
            <a:pPr marL="0" indent="0">
              <a:buNone/>
            </a:pPr>
            <a:endParaRPr lang="ru-RU" dirty="0"/>
          </a:p>
        </p:txBody>
      </p:sp>
    </p:spTree>
    <p:extLst>
      <p:ext uri="{BB962C8B-B14F-4D97-AF65-F5344CB8AC3E}">
        <p14:creationId xmlns:p14="http://schemas.microsoft.com/office/powerpoint/2010/main" val="3170632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88843"/>
            <a:ext cx="9601200" cy="1093305"/>
          </a:xfrm>
        </p:spPr>
        <p:txBody>
          <a:bodyPr>
            <a:normAutofit/>
          </a:bodyPr>
          <a:lstStyle/>
          <a:p>
            <a:pPr algn="ctr"/>
            <a:r>
              <a:rPr lang="ru-RU" sz="3600" dirty="0">
                <a:solidFill>
                  <a:srgbClr val="FF0000"/>
                </a:solidFill>
                <a:latin typeface="Times New Roman" panose="02020603050405020304" pitchFamily="18" charset="0"/>
                <a:cs typeface="Times New Roman" panose="02020603050405020304" pitchFamily="18" charset="0"/>
              </a:rPr>
              <a:t>Проблемы в процессе выбора преподавателем цифрового инструментария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71599" y="1441173"/>
            <a:ext cx="9889435" cy="4929809"/>
          </a:xfrm>
        </p:spPr>
        <p:txBody>
          <a:bodyPr>
            <a:noAutofit/>
          </a:bodyPr>
          <a:lstStyle/>
          <a:p>
            <a:pPr marL="0" indent="0" algn="just">
              <a:buNone/>
            </a:pPr>
            <a:r>
              <a:rPr lang="ru-RU" sz="2400" dirty="0" smtClean="0">
                <a:latin typeface="Times New Roman" panose="02020603050405020304" pitchFamily="18" charset="0"/>
                <a:cs typeface="Times New Roman" panose="02020603050405020304" pitchFamily="18" charset="0"/>
              </a:rPr>
              <a:t>      Создание </a:t>
            </a:r>
            <a:r>
              <a:rPr lang="ru-RU" sz="2400" dirty="0">
                <a:latin typeface="Times New Roman" panose="02020603050405020304" pitchFamily="18" charset="0"/>
                <a:cs typeface="Times New Roman" panose="02020603050405020304" pitchFamily="18" charset="0"/>
              </a:rPr>
              <a:t>обучающего контента с использованием цифровых технологий является одним из главных и трудоемких этапов для применения смешанного типа обучения в образовательной среде.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Реализация </a:t>
            </a:r>
            <a:r>
              <a:rPr lang="ru-RU" sz="2400" dirty="0">
                <a:latin typeface="Times New Roman" panose="02020603050405020304" pitchFamily="18" charset="0"/>
                <a:cs typeface="Times New Roman" panose="02020603050405020304" pitchFamily="18" charset="0"/>
              </a:rPr>
              <a:t>смешанного обучения в образовательных учреждениях, как правило, осуществляется на базе электронных платформ для построения массовых открытых онлайн-курсов с последующим их размещением на образовательном портале.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Существует </a:t>
            </a:r>
            <a:r>
              <a:rPr lang="ru-RU" sz="2400" dirty="0">
                <a:latin typeface="Times New Roman" panose="02020603050405020304" pitchFamily="18" charset="0"/>
                <a:cs typeface="Times New Roman" panose="02020603050405020304" pitchFamily="18" charset="0"/>
              </a:rPr>
              <a:t>огромное количество различных платформ, программ, сервисов, цифровых технологий и решений, с которыми приходится сталкиваться профессорско-преподавательскому составу в процессе обучения.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Также </a:t>
            </a:r>
            <a:r>
              <a:rPr lang="ru-RU" sz="2400" dirty="0">
                <a:latin typeface="Times New Roman" panose="02020603050405020304" pitchFamily="18" charset="0"/>
                <a:cs typeface="Times New Roman" panose="02020603050405020304" pitchFamily="18" charset="0"/>
              </a:rPr>
              <a:t>преподавателям необходимо осмысленно применять определенные технологии в профессиональной деятельности при передаче знаний студентам.</a:t>
            </a:r>
          </a:p>
          <a:p>
            <a:pPr marL="0" indent="0">
              <a:buNone/>
            </a:pPr>
            <a:endParaRPr lang="ru-RU" sz="2400" dirty="0"/>
          </a:p>
        </p:txBody>
      </p:sp>
    </p:spTree>
    <p:extLst>
      <p:ext uri="{BB962C8B-B14F-4D97-AF65-F5344CB8AC3E}">
        <p14:creationId xmlns:p14="http://schemas.microsoft.com/office/powerpoint/2010/main" val="2478713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38539"/>
            <a:ext cx="9601200" cy="1053548"/>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Использование цифрового </a:t>
            </a:r>
            <a:r>
              <a:rPr lang="ru-RU" dirty="0" err="1">
                <a:solidFill>
                  <a:srgbClr val="FF0000"/>
                </a:solidFill>
                <a:latin typeface="Times New Roman" panose="02020603050405020304" pitchFamily="18" charset="0"/>
                <a:cs typeface="Times New Roman" panose="02020603050405020304" pitchFamily="18" charset="0"/>
              </a:rPr>
              <a:t>иструментария</a:t>
            </a:r>
            <a:r>
              <a:rPr lang="ru-RU" dirty="0">
                <a:solidFill>
                  <a:srgbClr val="FF0000"/>
                </a:solidFill>
                <a:latin typeface="Times New Roman" panose="02020603050405020304" pitchFamily="18" charset="0"/>
                <a:cs typeface="Times New Roman" panose="02020603050405020304" pitchFamily="18" charset="0"/>
              </a:rPr>
              <a:t> на занятиях</a:t>
            </a:r>
            <a:endParaRPr lang="ru-RU" dirty="0"/>
          </a:p>
        </p:txBody>
      </p:sp>
      <p:sp>
        <p:nvSpPr>
          <p:cNvPr id="3" name="Объект 2"/>
          <p:cNvSpPr>
            <a:spLocks noGrp="1"/>
          </p:cNvSpPr>
          <p:nvPr>
            <p:ph idx="1"/>
          </p:nvPr>
        </p:nvSpPr>
        <p:spPr>
          <a:xfrm>
            <a:off x="914400" y="1292087"/>
            <a:ext cx="11032435" cy="5068955"/>
          </a:xfrm>
        </p:spPr>
        <p:txBody>
          <a:bodyPr>
            <a:normAutofit fontScale="25000" lnSpcReduction="20000"/>
          </a:bodyPr>
          <a:lstStyle/>
          <a:p>
            <a:pPr marL="0" indent="0" algn="just">
              <a:lnSpc>
                <a:spcPct val="170000"/>
              </a:lnSpc>
              <a:buNone/>
            </a:pPr>
            <a:r>
              <a:rPr lang="ru-RU" sz="8000" dirty="0" smtClean="0">
                <a:latin typeface="Times New Roman" panose="02020603050405020304" pitchFamily="18" charset="0"/>
                <a:cs typeface="Times New Roman" panose="02020603050405020304" pitchFamily="18" charset="0"/>
              </a:rPr>
              <a:t>     Нами </a:t>
            </a:r>
            <a:r>
              <a:rPr lang="ru-RU" sz="8000" dirty="0">
                <a:latin typeface="Times New Roman" panose="02020603050405020304" pitchFamily="18" charset="0"/>
                <a:cs typeface="Times New Roman" panose="02020603050405020304" pitchFamily="18" charset="0"/>
              </a:rPr>
              <a:t>были при создании педагогического дизайна РПД по дисциплинам «</a:t>
            </a:r>
            <a:r>
              <a:rPr lang="ru-RU" sz="8000" dirty="0" err="1">
                <a:latin typeface="Times New Roman" panose="02020603050405020304" pitchFamily="18" charset="0"/>
                <a:cs typeface="Times New Roman" panose="02020603050405020304" pitchFamily="18" charset="0"/>
              </a:rPr>
              <a:t>Конфликтология</a:t>
            </a:r>
            <a:r>
              <a:rPr lang="ru-RU" sz="8000" dirty="0">
                <a:latin typeface="Times New Roman" panose="02020603050405020304" pitchFamily="18" charset="0"/>
                <a:cs typeface="Times New Roman" panose="02020603050405020304" pitchFamily="18" charset="0"/>
              </a:rPr>
              <a:t>» (форма обучения – </a:t>
            </a:r>
            <a:r>
              <a:rPr lang="ru-RU" sz="8000" dirty="0" err="1">
                <a:latin typeface="Times New Roman" panose="02020603050405020304" pitchFamily="18" charset="0"/>
                <a:cs typeface="Times New Roman" panose="02020603050405020304" pitchFamily="18" charset="0"/>
              </a:rPr>
              <a:t>бакалавриат</a:t>
            </a:r>
            <a:r>
              <a:rPr lang="ru-RU" sz="8000" dirty="0">
                <a:latin typeface="Times New Roman" panose="02020603050405020304" pitchFamily="18" charset="0"/>
                <a:cs typeface="Times New Roman" panose="02020603050405020304" pitchFamily="18" charset="0"/>
              </a:rPr>
              <a:t>) и «Психология обучения и развития персонала в организации», «Психология управления талантами в бизнес-среде» (форма обучения –магистратура) использованы для проведения занятий и сбора обратной связи, для проведения опросов, тестирования, </a:t>
            </a:r>
            <a:r>
              <a:rPr lang="ru-RU" sz="8000" dirty="0" smtClean="0">
                <a:latin typeface="Times New Roman" panose="02020603050405020304" pitchFamily="18" charset="0"/>
                <a:cs typeface="Times New Roman" panose="02020603050405020304" pitchFamily="18" charset="0"/>
              </a:rPr>
              <a:t>следующие </a:t>
            </a:r>
            <a:r>
              <a:rPr lang="ru-RU" sz="8000" dirty="0">
                <a:latin typeface="Times New Roman" panose="02020603050405020304" pitchFamily="18" charset="0"/>
                <a:cs typeface="Times New Roman" panose="02020603050405020304" pitchFamily="18" charset="0"/>
              </a:rPr>
              <a:t>цифровые технологии (онлайн-доска </a:t>
            </a:r>
            <a:r>
              <a:rPr lang="ru-RU" sz="8000" dirty="0" err="1">
                <a:latin typeface="Times New Roman" panose="02020603050405020304" pitchFamily="18" charset="0"/>
                <a:cs typeface="Times New Roman" panose="02020603050405020304" pitchFamily="18" charset="0"/>
              </a:rPr>
              <a:t>Miro</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Lino</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Mentimeter</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Edpuzzle</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Kahoot</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Tilda</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Flipgrid</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Quizziz</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Mindomo</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Pear</a:t>
            </a: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Deck</a:t>
            </a:r>
            <a:r>
              <a:rPr lang="ru-RU" sz="8000" dirty="0">
                <a:latin typeface="Times New Roman" panose="02020603050405020304" pitchFamily="18" charset="0"/>
                <a:cs typeface="Times New Roman" panose="02020603050405020304" pitchFamily="18" charset="0"/>
              </a:rPr>
              <a:t> и др.).     </a:t>
            </a:r>
          </a:p>
          <a:p>
            <a:pPr marL="0" indent="0" algn="just">
              <a:buNone/>
            </a:pPr>
            <a:r>
              <a:rPr lang="ru-RU" sz="8000" dirty="0">
                <a:latin typeface="Times New Roman" panose="02020603050405020304" pitchFamily="18" charset="0"/>
                <a:cs typeface="Times New Roman" panose="02020603050405020304" pitchFamily="18" charset="0"/>
              </a:rPr>
              <a:t>   Для мотивации студентов к самостоятельной познавательной активности и творчеству на занятиях  было апробировано: </a:t>
            </a:r>
          </a:p>
          <a:p>
            <a:pPr marL="0" indent="0" algn="just">
              <a:buNone/>
            </a:pPr>
            <a:r>
              <a:rPr lang="ru-RU" sz="8000" dirty="0">
                <a:latin typeface="Times New Roman" panose="02020603050405020304" pitchFamily="18" charset="0"/>
                <a:cs typeface="Times New Roman" panose="02020603050405020304" pitchFamily="18" charset="0"/>
              </a:rPr>
              <a:t> -использование инструментов для визуального отображения информации по изучаемому курсу  с помощью «</a:t>
            </a:r>
            <a:r>
              <a:rPr lang="en-US" sz="8000" dirty="0">
                <a:latin typeface="Times New Roman" panose="02020603050405020304" pitchFamily="18" charset="0"/>
                <a:cs typeface="Times New Roman" panose="02020603050405020304" pitchFamily="18" charset="0"/>
              </a:rPr>
              <a:t>Miro</a:t>
            </a:r>
            <a:r>
              <a:rPr lang="ru-RU" sz="8000" dirty="0">
                <a:latin typeface="Times New Roman" panose="02020603050405020304" pitchFamily="18" charset="0"/>
                <a:cs typeface="Times New Roman" panose="02020603050405020304" pitchFamily="18" charset="0"/>
              </a:rPr>
              <a:t>»</a:t>
            </a:r>
          </a:p>
          <a:p>
            <a:pPr marL="0" lvl="0" indent="0" algn="just">
              <a:buNone/>
            </a:pPr>
            <a:r>
              <a:rPr lang="ru-RU" sz="8000" dirty="0">
                <a:latin typeface="Times New Roman" panose="02020603050405020304" pitchFamily="18" charset="0"/>
                <a:cs typeface="Times New Roman" panose="02020603050405020304" pitchFamily="18" charset="0"/>
              </a:rPr>
              <a:t> - обращение к студентам с вопросами темы, применяя «</a:t>
            </a:r>
            <a:r>
              <a:rPr lang="ru-RU" sz="8000" dirty="0" err="1">
                <a:latin typeface="Times New Roman" panose="02020603050405020304" pitchFamily="18" charset="0"/>
                <a:cs typeface="Times New Roman" panose="02020603050405020304" pitchFamily="18" charset="0"/>
              </a:rPr>
              <a:t>Kahoot</a:t>
            </a:r>
            <a:r>
              <a:rPr lang="ru-RU" sz="8000" dirty="0">
                <a:latin typeface="Times New Roman" panose="02020603050405020304" pitchFamily="18" charset="0"/>
                <a:cs typeface="Times New Roman" panose="02020603050405020304" pitchFamily="18" charset="0"/>
              </a:rPr>
              <a:t>»;</a:t>
            </a:r>
          </a:p>
          <a:p>
            <a:pPr marL="0" lvl="0" indent="0" algn="just">
              <a:buNone/>
            </a:pPr>
            <a:r>
              <a:rPr lang="ru-RU" sz="8000" dirty="0">
                <a:latin typeface="Times New Roman" panose="02020603050405020304" pitchFamily="18" charset="0"/>
                <a:cs typeface="Times New Roman" panose="02020603050405020304" pitchFamily="18" charset="0"/>
              </a:rPr>
              <a:t> - организация дискуссий на занятиях с помощью «</a:t>
            </a:r>
            <a:r>
              <a:rPr lang="ru-RU" sz="8000" dirty="0" err="1">
                <a:latin typeface="Times New Roman" panose="02020603050405020304" pitchFamily="18" charset="0"/>
                <a:cs typeface="Times New Roman" panose="02020603050405020304" pitchFamily="18" charset="0"/>
              </a:rPr>
              <a:t>Mentimetr</a:t>
            </a:r>
            <a:r>
              <a:rPr lang="ru-RU" sz="8000" dirty="0">
                <a:latin typeface="Times New Roman" panose="02020603050405020304" pitchFamily="18" charset="0"/>
                <a:cs typeface="Times New Roman" panose="02020603050405020304" pitchFamily="18" charset="0"/>
              </a:rPr>
              <a:t>»;</a:t>
            </a:r>
          </a:p>
          <a:p>
            <a:pPr marL="0" lvl="0" indent="0" algn="just">
              <a:buNone/>
            </a:pPr>
            <a:r>
              <a:rPr lang="ru-RU" sz="8000" dirty="0">
                <a:latin typeface="Times New Roman" panose="02020603050405020304" pitchFamily="18" charset="0"/>
                <a:cs typeface="Times New Roman" panose="02020603050405020304" pitchFamily="18" charset="0"/>
              </a:rPr>
              <a:t> - постановку задач с множественностью решений и др.  при помощи - «</a:t>
            </a:r>
            <a:r>
              <a:rPr lang="ru-RU" sz="8000" dirty="0" err="1">
                <a:latin typeface="Times New Roman" panose="02020603050405020304" pitchFamily="18" charset="0"/>
                <a:cs typeface="Times New Roman" panose="02020603050405020304" pitchFamily="18" charset="0"/>
              </a:rPr>
              <a:t>Quizziz</a:t>
            </a:r>
            <a:r>
              <a:rPr lang="ru-RU" sz="8000" dirty="0">
                <a:latin typeface="Times New Roman" panose="02020603050405020304" pitchFamily="18" charset="0"/>
                <a:cs typeface="Times New Roman" panose="02020603050405020304" pitchFamily="18" charset="0"/>
              </a:rPr>
              <a:t>»;</a:t>
            </a:r>
          </a:p>
          <a:p>
            <a:pPr marL="0" lvl="0" indent="0" algn="just">
              <a:buNone/>
            </a:pPr>
            <a:r>
              <a:rPr lang="ru-RU" sz="8000" dirty="0">
                <a:latin typeface="Times New Roman" panose="02020603050405020304" pitchFamily="18" charset="0"/>
                <a:cs typeface="Times New Roman" panose="02020603050405020304" pitchFamily="18" charset="0"/>
              </a:rPr>
              <a:t> - индивидуальный стиль изложения материала с помощью - «</a:t>
            </a:r>
            <a:r>
              <a:rPr lang="ru-RU" sz="8000" dirty="0" err="1">
                <a:latin typeface="Times New Roman" panose="02020603050405020304" pitchFamily="18" charset="0"/>
                <a:cs typeface="Times New Roman" panose="02020603050405020304" pitchFamily="18" charset="0"/>
              </a:rPr>
              <a:t>Tilda</a:t>
            </a:r>
            <a:r>
              <a:rPr lang="ru-RU" sz="8000"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310009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59025"/>
            <a:ext cx="9601200" cy="1292087"/>
          </a:xfrm>
        </p:spPr>
        <p:txBody>
          <a:bodyPr>
            <a:noAutofit/>
          </a:bodyPr>
          <a:lstStyle/>
          <a:p>
            <a:pPr algn="ctr"/>
            <a:r>
              <a:rPr lang="ru-RU" sz="3200" dirty="0" smtClean="0">
                <a:solidFill>
                  <a:srgbClr val="FF0000"/>
                </a:solidFill>
                <a:latin typeface="Times New Roman" panose="02020603050405020304" pitchFamily="18" charset="0"/>
                <a:cs typeface="Times New Roman" panose="02020603050405020304" pitchFamily="18" charset="0"/>
              </a:rPr>
              <a:t>Обучение сотрудников применению  цифровых технологий на </a:t>
            </a:r>
            <a:r>
              <a:rPr lang="ru-RU" sz="3200" dirty="0">
                <a:solidFill>
                  <a:srgbClr val="FF0000"/>
                </a:solidFill>
                <a:latin typeface="Times New Roman" panose="02020603050405020304" pitchFamily="18" charset="0"/>
                <a:cs typeface="Times New Roman" panose="02020603050405020304" pitchFamily="18" charset="0"/>
              </a:rPr>
              <a:t>дополнительных профессиональных </a:t>
            </a:r>
            <a:r>
              <a:rPr lang="ru-RU" sz="3200" dirty="0" smtClean="0">
                <a:solidFill>
                  <a:srgbClr val="FF0000"/>
                </a:solidFill>
                <a:latin typeface="Times New Roman" panose="02020603050405020304" pitchFamily="18" charset="0"/>
                <a:cs typeface="Times New Roman" panose="02020603050405020304" pitchFamily="18" charset="0"/>
              </a:rPr>
              <a:t>программах </a:t>
            </a:r>
            <a:r>
              <a:rPr lang="ru-RU" sz="3200" dirty="0">
                <a:solidFill>
                  <a:srgbClr val="FF0000"/>
                </a:solidFill>
                <a:latin typeface="Times New Roman" panose="02020603050405020304" pitchFamily="18" charset="0"/>
                <a:cs typeface="Times New Roman" panose="02020603050405020304" pitchFamily="18" charset="0"/>
              </a:rPr>
              <a:t>повышения квалификации</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208" y="1715664"/>
            <a:ext cx="4830417" cy="4151736"/>
          </a:xfrm>
        </p:spPr>
      </p:pic>
      <p:sp>
        <p:nvSpPr>
          <p:cNvPr id="4" name="Объект 3"/>
          <p:cNvSpPr>
            <a:spLocks noGrp="1"/>
          </p:cNvSpPr>
          <p:nvPr>
            <p:ph sz="half" idx="2"/>
          </p:nvPr>
        </p:nvSpPr>
        <p:spPr>
          <a:xfrm>
            <a:off x="6525403" y="1540565"/>
            <a:ext cx="5331980" cy="4731026"/>
          </a:xfrm>
        </p:spPr>
        <p:txBody>
          <a:bodyPr>
            <a:normAutofit/>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Создание учебного </a:t>
            </a:r>
            <a:r>
              <a:rPr lang="ru-RU" dirty="0">
                <a:latin typeface="Times New Roman" panose="02020603050405020304" pitchFamily="18" charset="0"/>
                <a:cs typeface="Times New Roman" panose="02020603050405020304" pitchFamily="18" charset="0"/>
              </a:rPr>
              <a:t>контента является одной из самых центральных и самых трудоемких частей процесса разработки образовательного </a:t>
            </a:r>
            <a:r>
              <a:rPr lang="ru-RU" dirty="0" smtClean="0">
                <a:latin typeface="Times New Roman" panose="02020603050405020304" pitchFamily="18" charset="0"/>
                <a:cs typeface="Times New Roman" panose="02020603050405020304" pitchFamily="18" charset="0"/>
              </a:rPr>
              <a:t>решения для преподавателя. </a:t>
            </a:r>
          </a:p>
          <a:p>
            <a:pPr marL="0" indent="0" algn="just">
              <a:buNone/>
            </a:pPr>
            <a:r>
              <a:rPr lang="ru-RU" dirty="0" smtClean="0">
                <a:latin typeface="Times New Roman" panose="02020603050405020304" pitchFamily="18" charset="0"/>
                <a:cs typeface="Times New Roman" panose="02020603050405020304" pitchFamily="18" charset="0"/>
              </a:rPr>
              <a:t>      Программа </a:t>
            </a:r>
            <a:r>
              <a:rPr lang="ru-RU" dirty="0">
                <a:latin typeface="Times New Roman" panose="02020603050405020304" pitchFamily="18" charset="0"/>
                <a:cs typeface="Times New Roman" panose="02020603050405020304" pitchFamily="18" charset="0"/>
              </a:rPr>
              <a:t>повышения квалификации «Педагогический дизайн инструментария цифрового обучающего контента» дала возможность разобраться в многообразии интернет инструментов и сервисов, которые помогают преподавателю перестроиться на </a:t>
            </a:r>
            <a:r>
              <a:rPr lang="ru-RU" dirty="0" smtClean="0">
                <a:latin typeface="Times New Roman" panose="02020603050405020304" pitchFamily="18" charset="0"/>
                <a:cs typeface="Times New Roman" panose="02020603050405020304" pitchFamily="18" charset="0"/>
              </a:rPr>
              <a:t>новый </a:t>
            </a:r>
            <a:r>
              <a:rPr lang="ru-RU" dirty="0">
                <a:latin typeface="Times New Roman" panose="02020603050405020304" pitchFamily="18" charset="0"/>
                <a:cs typeface="Times New Roman" panose="02020603050405020304" pitchFamily="18" charset="0"/>
              </a:rPr>
              <a:t>лад и стать цифровым преподавателем</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         Цель </a:t>
            </a:r>
            <a:r>
              <a:rPr lang="ru-RU" dirty="0">
                <a:latin typeface="Times New Roman" panose="02020603050405020304" pitchFamily="18" charset="0"/>
                <a:cs typeface="Times New Roman" panose="02020603050405020304" pitchFamily="18" charset="0"/>
              </a:rPr>
              <a:t>программы повышения </a:t>
            </a:r>
            <a:r>
              <a:rPr lang="ru-RU" dirty="0" smtClean="0">
                <a:latin typeface="Times New Roman" panose="02020603050405020304" pitchFamily="18" charset="0"/>
                <a:cs typeface="Times New Roman" panose="02020603050405020304" pitchFamily="18" charset="0"/>
              </a:rPr>
              <a:t>квалификации: получение </a:t>
            </a:r>
            <a:r>
              <a:rPr lang="ru-RU" dirty="0">
                <a:latin typeface="Times New Roman" panose="02020603050405020304" pitchFamily="18" charset="0"/>
                <a:cs typeface="Times New Roman" panose="02020603050405020304" pitchFamily="18" charset="0"/>
              </a:rPr>
              <a:t>знаний в области цифровых технологий для создания образовательных </a:t>
            </a:r>
            <a:r>
              <a:rPr lang="ru-RU" dirty="0" smtClean="0">
                <a:latin typeface="Times New Roman" panose="02020603050405020304" pitchFamily="18" charset="0"/>
                <a:cs typeface="Times New Roman" panose="02020603050405020304" pitchFamily="18" charset="0"/>
              </a:rPr>
              <a:t>решений.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612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363</TotalTime>
  <Words>1901</Words>
  <Application>Microsoft Office PowerPoint</Application>
  <PresentationFormat>Широкоэкранный</PresentationFormat>
  <Paragraphs>100</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17</vt:i4>
      </vt:variant>
    </vt:vector>
  </HeadingPairs>
  <TitlesOfParts>
    <vt:vector size="24" baseType="lpstr">
      <vt:lpstr>Arial</vt:lpstr>
      <vt:lpstr>Calibri</vt:lpstr>
      <vt:lpstr>Calibri Light</vt:lpstr>
      <vt:lpstr>Franklin Gothic Book</vt:lpstr>
      <vt:lpstr>Times New Roman</vt:lpstr>
      <vt:lpstr>Crop</vt:lpstr>
      <vt:lpstr>Тема Office</vt:lpstr>
      <vt:lpstr>Обучение сотрудников овладению цифровым инструментарием в процессе моделирования педагогического дизайна рабочих  программ психологического цикла дисциплин</vt:lpstr>
      <vt:lpstr>Актуальность проблемы исследования</vt:lpstr>
      <vt:lpstr>Разработанность проблемы в научных исследованиях</vt:lpstr>
      <vt:lpstr>Разработка теории и практики педагогического дизайна в процессе обучения</vt:lpstr>
      <vt:lpstr>Цели и задачи педагогического дизайна</vt:lpstr>
      <vt:lpstr>Возможности смешанного обучения</vt:lpstr>
      <vt:lpstr>Проблемы в процессе выбора преподавателем цифрового инструментария</vt:lpstr>
      <vt:lpstr>Использование цифрового иструментария на занятиях</vt:lpstr>
      <vt:lpstr>Обучение сотрудников применению  цифровых технологий на дополнительных профессиональных программах повышения квалификации</vt:lpstr>
      <vt:lpstr>Как замотивировать слушателей к обучению?</vt:lpstr>
      <vt:lpstr>Культура обучения сотрудников организации</vt:lpstr>
      <vt:lpstr>Модель 6Д (6 дисциплин) Роя Поллока </vt:lpstr>
      <vt:lpstr>11 ключевых методов переноса  </vt:lpstr>
      <vt:lpstr>11 ключевых методов переноса</vt:lpstr>
      <vt:lpstr>11 ключевых методов переноса</vt:lpstr>
      <vt:lpstr>Результаты обучения слушателей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сотрудников овладению цифровым инструментарием в процессе моделирования педагогического дизайна рабочих  программ психологического цикла дисциплин</dc:title>
  <dc:creator>Ольга</dc:creator>
  <cp:lastModifiedBy>Ольга</cp:lastModifiedBy>
  <cp:revision>18</cp:revision>
  <dcterms:created xsi:type="dcterms:W3CDTF">2023-03-04T10:06:18Z</dcterms:created>
  <dcterms:modified xsi:type="dcterms:W3CDTF">2023-03-04T16:09:49Z</dcterms:modified>
</cp:coreProperties>
</file>