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5" r:id="rId3"/>
    <p:sldId id="344" r:id="rId4"/>
    <p:sldId id="346" r:id="rId5"/>
    <p:sldId id="353" r:id="rId6"/>
    <p:sldId id="349" r:id="rId7"/>
    <p:sldId id="351" r:id="rId8"/>
    <p:sldId id="354" r:id="rId9"/>
    <p:sldId id="365" r:id="rId10"/>
    <p:sldId id="357" r:id="rId11"/>
    <p:sldId id="364" r:id="rId12"/>
    <p:sldId id="360" r:id="rId13"/>
    <p:sldId id="362" r:id="rId14"/>
    <p:sldId id="27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4428CF-AAB1-472E-A002-5555D9839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B6FCE12-9F44-4353-8A04-DE0E02480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765B1F-EBB4-48D7-BB10-6FD95EF37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60B1-4D98-4E6B-AB0B-4C7C6A23DE44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5955F6B-D1D5-4B21-A863-B4D16514A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C7A9BE2-766B-4FF5-ABF0-F6B7878C1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E848-DD12-4464-BD30-6ADC13AC1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80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F9AABB-EE1A-471B-94CF-522397DED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65AEFF1-60DF-4C68-B438-1454936FB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4047F2A-B192-49E5-8E98-86FE2313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60B1-4D98-4E6B-AB0B-4C7C6A23DE44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1F880DB-FE7B-4FDF-AE69-B2ACDF41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164C2C-0733-419B-A64C-47E813B2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E848-DD12-4464-BD30-6ADC13AC1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44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8F7A593-805F-4B28-BE89-2BB7FCD340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E45DAC8-EBDF-48A8-8B39-3A0EA3FBF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AA12FB-FD98-42BE-941F-1552C1C56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60B1-4D98-4E6B-AB0B-4C7C6A23DE44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B13AFA-9327-4A57-8E07-6A2DCB6F7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925E16-4331-4361-95C8-ADC2858FA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E848-DD12-4464-BD30-6ADC13AC1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317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830055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EEA670-E11D-46DD-B100-149E9D0D8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7B32A5-2DA6-4DCD-B80E-D5C923627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14AA850-68F2-4417-B795-EC9F02DD8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60B1-4D98-4E6B-AB0B-4C7C6A23DE44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E1AF872-A00D-43FC-9F19-07B1016D2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7D38CE-8DD7-487B-894A-2B10C7ADC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E848-DD12-4464-BD30-6ADC13AC1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57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375E72-15D9-4CE1-8AD5-72473DCDA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9D1CED7-7DC6-4917-880B-991C52844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5CEE17-C34A-4A24-B633-311630E7F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60B1-4D98-4E6B-AB0B-4C7C6A23DE44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1E3624-1C61-4664-9933-B1E555929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A3DED71-D85D-414F-B268-A2CCCEFE7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E848-DD12-4464-BD30-6ADC13AC1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70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0F2676-9A55-4170-8628-C9DBF37C2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ED6981-1E51-4981-B04E-A589AE6D4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B599082-F910-475E-992F-E733887A7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23996EE-9508-4808-B8D6-4B327B1D7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60B1-4D98-4E6B-AB0B-4C7C6A23DE44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8F53DEA-CD48-4F7C-938A-600F8F31F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C2F1E5A-F704-46EC-ADE4-B87491F18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E848-DD12-4464-BD30-6ADC13AC1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765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5E9614-32C5-48C6-A1EA-23A6DE70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CFECD11-58E1-4650-9ED0-5238A4432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A54324B-FEDD-4F30-BE00-DBBDA67BC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FE99CFE-0321-43AB-9EAB-D59D1B3350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0EF7048-AC39-4DBE-A222-44826CD571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1C08267-793F-4539-A458-CA83DDDFD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60B1-4D98-4E6B-AB0B-4C7C6A23DE44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E3A7A25-9309-4266-9FDC-011C57C6F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B340BAE-E922-46A7-B05C-B95652B7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E848-DD12-4464-BD30-6ADC13AC1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48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F84976-B2B9-4675-8B6A-C1C659DD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2042599-27C6-4623-844A-A148AA11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60B1-4D98-4E6B-AB0B-4C7C6A23DE44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689517F-F2FA-4860-BFE4-4A584B07A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F6A4468-12A9-40AF-86CF-132C5525D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E848-DD12-4464-BD30-6ADC13AC1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79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6FA01FB-4688-45B7-9FD4-5A9C6CF46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60B1-4D98-4E6B-AB0B-4C7C6A23DE44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136B702-9D7D-4CFD-9A43-F4684266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79EE798-06B3-4281-B443-119562A79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E848-DD12-4464-BD30-6ADC13AC1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21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88F8D1-49C6-4756-A332-128CB714D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D45D44-6640-414B-A7AC-C199FF763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C2051C7-D469-4385-8B35-E58676C1E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108B5C5-A907-44C8-83A3-73325D653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60B1-4D98-4E6B-AB0B-4C7C6A23DE44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39DDA27-2BDD-4976-B764-5B8790713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80AD878-1CC4-4E09-8FEF-01F35908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E848-DD12-4464-BD30-6ADC13AC1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98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72EFC7-C0CD-40D4-A25E-74218F235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199F06B-0345-4828-B420-AB4FF492BF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35242B9-0614-4787-99A4-6E17271E3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C618466-1E8E-406B-A76E-D665A64C7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60B1-4D98-4E6B-AB0B-4C7C6A23DE44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CE7018E-4652-4A64-BFAC-AC0E96656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4A6236F-FFB6-4B88-BA22-7B5A8117E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E848-DD12-4464-BD30-6ADC13AC1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34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C54F5D-4224-47D6-8316-66B804AE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6FA1980-AFF9-45C1-A01D-F3BDE278F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6621865-8CEA-40F4-B90D-7B7653D65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060B1-4D98-4E6B-AB0B-4C7C6A23DE44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D1D864-7898-4CB0-91AA-9F52E9DBF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4D4D2B-8F71-4D45-870F-1C6E63A0E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DE848-DD12-4464-BD30-6ADC13AC1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44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boriskuprianoff2012@yandex.ru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14.stc.all.kpcdn.net/share/i/12/9676001/inx960x640.jpg">
            <a:extLst>
              <a:ext uri="{FF2B5EF4-FFF2-40B4-BE49-F238E27FC236}">
                <a16:creationId xmlns:a16="http://schemas.microsoft.com/office/drawing/2014/main" xmlns="" id="{A6F9871B-AB52-45FD-8699-B9719D04E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3" r="4507"/>
          <a:stretch/>
        </p:blipFill>
        <p:spPr bwMode="auto">
          <a:xfrm>
            <a:off x="3793813" y="744344"/>
            <a:ext cx="4627646" cy="4627648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thinktanks.by/files/401/602/73048.jpg">
            <a:extLst>
              <a:ext uri="{FF2B5EF4-FFF2-40B4-BE49-F238E27FC236}">
                <a16:creationId xmlns:a16="http://schemas.microsoft.com/office/drawing/2014/main" xmlns="" id="{FAA57599-0FAF-40AC-BEB5-86A4E1E9D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3" r="20383"/>
          <a:stretch/>
        </p:blipFill>
        <p:spPr bwMode="auto">
          <a:xfrm>
            <a:off x="1319706" y="1757695"/>
            <a:ext cx="2590737" cy="2926956"/>
          </a:xfrm>
          <a:custGeom>
            <a:avLst/>
            <a:gdLst>
              <a:gd name="connsiteX0" fmla="*/ 1463478 w 2590737"/>
              <a:gd name="connsiteY0" fmla="*/ 0 h 2926956"/>
              <a:gd name="connsiteX1" fmla="*/ 2498313 w 2590737"/>
              <a:gd name="connsiteY1" fmla="*/ 428643 h 2926956"/>
              <a:gd name="connsiteX2" fmla="*/ 2501029 w 2590737"/>
              <a:gd name="connsiteY2" fmla="*/ 431631 h 2926956"/>
              <a:gd name="connsiteX3" fmla="*/ 2445696 w 2590737"/>
              <a:gd name="connsiteY3" fmla="*/ 582811 h 2926956"/>
              <a:gd name="connsiteX4" fmla="*/ 2335437 w 2590737"/>
              <a:gd name="connsiteY4" fmla="*/ 1312109 h 2926956"/>
              <a:gd name="connsiteX5" fmla="*/ 2528166 w 2590737"/>
              <a:gd name="connsiteY5" fmla="*/ 2266732 h 2926956"/>
              <a:gd name="connsiteX6" fmla="*/ 2590737 w 2590737"/>
              <a:gd name="connsiteY6" fmla="*/ 2396622 h 2926956"/>
              <a:gd name="connsiteX7" fmla="*/ 2498313 w 2590737"/>
              <a:gd name="connsiteY7" fmla="*/ 2498313 h 2926956"/>
              <a:gd name="connsiteX8" fmla="*/ 1463478 w 2590737"/>
              <a:gd name="connsiteY8" fmla="*/ 2926956 h 2926956"/>
              <a:gd name="connsiteX9" fmla="*/ 0 w 2590737"/>
              <a:gd name="connsiteY9" fmla="*/ 1463478 h 2926956"/>
              <a:gd name="connsiteX10" fmla="*/ 1463478 w 2590737"/>
              <a:gd name="connsiteY10" fmla="*/ 0 h 292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kinesko.com/public/images/downloads/o-SUMMER-HAPPY-KID-facebook+(1).jpg">
            <a:extLst>
              <a:ext uri="{FF2B5EF4-FFF2-40B4-BE49-F238E27FC236}">
                <a16:creationId xmlns:a16="http://schemas.microsoft.com/office/drawing/2014/main" xmlns="" id="{A8936A0C-ACF1-434C-BB49-DD4B6993E7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1" r="40926" b="3"/>
          <a:stretch/>
        </p:blipFill>
        <p:spPr bwMode="auto">
          <a:xfrm>
            <a:off x="8297994" y="1757695"/>
            <a:ext cx="2577829" cy="2926956"/>
          </a:xfrm>
          <a:custGeom>
            <a:avLst/>
            <a:gdLst>
              <a:gd name="connsiteX0" fmla="*/ 1114351 w 2577829"/>
              <a:gd name="connsiteY0" fmla="*/ 0 h 2926956"/>
              <a:gd name="connsiteX1" fmla="*/ 2577829 w 2577829"/>
              <a:gd name="connsiteY1" fmla="*/ 1463478 h 2926956"/>
              <a:gd name="connsiteX2" fmla="*/ 1114351 w 2577829"/>
              <a:gd name="connsiteY2" fmla="*/ 2926956 h 2926956"/>
              <a:gd name="connsiteX3" fmla="*/ 79516 w 2577829"/>
              <a:gd name="connsiteY3" fmla="*/ 2498313 h 2926956"/>
              <a:gd name="connsiteX4" fmla="*/ 0 w 2577829"/>
              <a:gd name="connsiteY4" fmla="*/ 2410824 h 2926956"/>
              <a:gd name="connsiteX5" fmla="*/ 69413 w 2577829"/>
              <a:gd name="connsiteY5" fmla="*/ 2266732 h 2926956"/>
              <a:gd name="connsiteX6" fmla="*/ 262142 w 2577829"/>
              <a:gd name="connsiteY6" fmla="*/ 1312109 h 2926956"/>
              <a:gd name="connsiteX7" fmla="*/ 151883 w 2577829"/>
              <a:gd name="connsiteY7" fmla="*/ 582811 h 2926956"/>
              <a:gd name="connsiteX8" fmla="*/ 91478 w 2577829"/>
              <a:gd name="connsiteY8" fmla="*/ 417771 h 2926956"/>
              <a:gd name="connsiteX9" fmla="*/ 183443 w 2577829"/>
              <a:gd name="connsiteY9" fmla="*/ 334187 h 2926956"/>
              <a:gd name="connsiteX10" fmla="*/ 1114351 w 2577829"/>
              <a:gd name="connsiteY10" fmla="*/ 0 h 292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8542715-A758-4860-9106-31D44A9FEB66}"/>
              </a:ext>
            </a:extLst>
          </p:cNvPr>
          <p:cNvSpPr/>
          <p:nvPr/>
        </p:nvSpPr>
        <p:spPr>
          <a:xfrm>
            <a:off x="2169042" y="2967334"/>
            <a:ext cx="7591646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 И ПРИНУЖДЕНИЕ 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СОВЕТСКИХ ПИОНЕРСКИХ ЛАГЕРЯХ 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60-80 ГГ. ХХ ВЕКА </a:t>
            </a:r>
            <a:endParaRPr lang="ru-RU" sz="2800" dirty="0"/>
          </a:p>
        </p:txBody>
      </p:sp>
      <p:pic>
        <p:nvPicPr>
          <p:cNvPr id="11" name="Picture 2" descr="http://sch1021v.mskobr.ru/images/logo_normal-1401e1667efad29606cdfdd1d90ffe25d413b1d0f75e857e435eab2230f63f39.jpg">
            <a:extLst>
              <a:ext uri="{FF2B5EF4-FFF2-40B4-BE49-F238E27FC236}">
                <a16:creationId xmlns:a16="http://schemas.microsoft.com/office/drawing/2014/main" xmlns="" id="{AF0D1C13-5DF2-4DB4-B189-C47DFE2FD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58940" y="327026"/>
            <a:ext cx="2790160" cy="158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EF3789C-4C21-4ABF-9366-B38F790E7260}"/>
              </a:ext>
            </a:extLst>
          </p:cNvPr>
          <p:cNvSpPr/>
          <p:nvPr/>
        </p:nvSpPr>
        <p:spPr>
          <a:xfrm>
            <a:off x="4986670" y="5520352"/>
            <a:ext cx="2956324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7DCB778-50AD-41CB-A6EF-D1F3774DEF48}"/>
              </a:ext>
            </a:extLst>
          </p:cNvPr>
          <p:cNvSpPr/>
          <p:nvPr/>
        </p:nvSpPr>
        <p:spPr>
          <a:xfrm>
            <a:off x="7415803" y="6262016"/>
            <a:ext cx="2855247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ноября 2018 г.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627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s://citifox.ru/wp-content/uploads/2017/05/22-1.jpg">
            <a:extLst>
              <a:ext uri="{FF2B5EF4-FFF2-40B4-BE49-F238E27FC236}">
                <a16:creationId xmlns:a16="http://schemas.microsoft.com/office/drawing/2014/main" xmlns="" id="{FF520546-B32E-4537-8622-1F757133B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6" r="8967" b="4"/>
          <a:stretch/>
        </p:blipFill>
        <p:spPr bwMode="auto">
          <a:xfrm>
            <a:off x="349905" y="324939"/>
            <a:ext cx="2849586" cy="2849586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jelastic.5koleso.ru/media/pic/_original/8/12.jpg">
            <a:extLst>
              <a:ext uri="{FF2B5EF4-FFF2-40B4-BE49-F238E27FC236}">
                <a16:creationId xmlns:a16="http://schemas.microsoft.com/office/drawing/2014/main" xmlns="" id="{D11B2F34-ADB0-47E5-809A-8452B8AC1B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1" r="16407" b="-3"/>
          <a:stretch/>
        </p:blipFill>
        <p:spPr bwMode="auto">
          <a:xfrm>
            <a:off x="349905" y="3683475"/>
            <a:ext cx="2849586" cy="2849586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www.altafidelidad.org/wp-content/uploads/2011/09/Agenda-de-septiembre.jpg">
            <a:extLst>
              <a:ext uri="{FF2B5EF4-FFF2-40B4-BE49-F238E27FC236}">
                <a16:creationId xmlns:a16="http://schemas.microsoft.com/office/drawing/2014/main" xmlns="" id="{7EFCD3E5-4AB4-4E6C-AD6A-8EC12BCE2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" r="32605" b="3"/>
          <a:stretch/>
        </p:blipFill>
        <p:spPr bwMode="auto">
          <a:xfrm>
            <a:off x="9263502" y="2042119"/>
            <a:ext cx="2742532" cy="2742532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F1422F4-2122-4017-A38B-FB3A0CE71F7D}"/>
              </a:ext>
            </a:extLst>
          </p:cNvPr>
          <p:cNvSpPr/>
          <p:nvPr/>
        </p:nvSpPr>
        <p:spPr>
          <a:xfrm>
            <a:off x="3289913" y="2468897"/>
            <a:ext cx="61730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распоряжения временем</a:t>
            </a:r>
          </a:p>
          <a:p>
            <a:pPr algn="just"/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перемещения</a:t>
            </a:r>
          </a:p>
          <a:p>
            <a:pPr marL="285750" indent="-285750" algn="just">
              <a:buFontTx/>
              <a:buChar char="-"/>
            </a:pPr>
            <a:endParaRPr lang="ru-RU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выбора содержания своих собственных занятий</a:t>
            </a:r>
          </a:p>
          <a:p>
            <a:pPr algn="just"/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психотравмирующего контроля</a:t>
            </a:r>
          </a:p>
          <a:p>
            <a:pPr marL="285750" indent="-285750" algn="just">
              <a:buFontTx/>
              <a:buChar char="-"/>
            </a:pPr>
            <a:endParaRPr lang="ru-RU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публичности – приватности индивидуальной жизнедеятельности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77ADAFD-CB09-4C72-AAE9-EFC91CEDACEB}"/>
              </a:ext>
            </a:extLst>
          </p:cNvPr>
          <p:cNvSpPr/>
          <p:nvPr/>
        </p:nvSpPr>
        <p:spPr>
          <a:xfrm>
            <a:off x="3397204" y="1749732"/>
            <a:ext cx="443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СВОБОДЫ</a:t>
            </a:r>
          </a:p>
        </p:txBody>
      </p:sp>
      <p:pic>
        <p:nvPicPr>
          <p:cNvPr id="7" name="Picture 2" descr="http://sch1021v.mskobr.ru/images/logo_normal-1401e1667efad29606cdfdd1d90ffe25d413b1d0f75e857e435eab2230f63f39.jpg">
            <a:extLst>
              <a:ext uri="{FF2B5EF4-FFF2-40B4-BE49-F238E27FC236}">
                <a16:creationId xmlns:a16="http://schemas.microsoft.com/office/drawing/2014/main" xmlns="" id="{AE9BC11E-DC9E-4734-9B4B-835EBB55B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56448" y="321734"/>
            <a:ext cx="2472042" cy="1402884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39A1B1E-FED9-4144-9D3D-0BB5BF2C842D}"/>
              </a:ext>
            </a:extLst>
          </p:cNvPr>
          <p:cNvSpPr/>
          <p:nvPr/>
        </p:nvSpPr>
        <p:spPr>
          <a:xfrm>
            <a:off x="3328445" y="613013"/>
            <a:ext cx="55816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работах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П.Бергера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П.Бурдье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Т.Лукмана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А.Шютца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концептуализации свободы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Е.В.Волоховой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(2017) 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Е.В.Кармазиной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(2018)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406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rohor1974.narod.ru/118148-95825-19259492-01.jpg">
            <a:extLst>
              <a:ext uri="{FF2B5EF4-FFF2-40B4-BE49-F238E27FC236}">
                <a16:creationId xmlns:a16="http://schemas.microsoft.com/office/drawing/2014/main" xmlns="" id="{AF3ABAE5-B797-4FC7-AC1D-A06798F20B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8" r="23232"/>
          <a:stretch/>
        </p:blipFill>
        <p:spPr bwMode="auto">
          <a:xfrm>
            <a:off x="3793813" y="744344"/>
            <a:ext cx="4627646" cy="4627648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pastvu.com/_p/a/6/u/q/6uqtovv7u4zeq1gx8x.jpg">
            <a:extLst>
              <a:ext uri="{FF2B5EF4-FFF2-40B4-BE49-F238E27FC236}">
                <a16:creationId xmlns:a16="http://schemas.microsoft.com/office/drawing/2014/main" xmlns="" id="{6142E2AA-53B3-4299-89D6-A09AA4181C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2" r="18686" b="-4"/>
          <a:stretch/>
        </p:blipFill>
        <p:spPr bwMode="auto">
          <a:xfrm>
            <a:off x="1319706" y="1757695"/>
            <a:ext cx="2590737" cy="2926956"/>
          </a:xfrm>
          <a:custGeom>
            <a:avLst/>
            <a:gdLst>
              <a:gd name="connsiteX0" fmla="*/ 1463478 w 2590737"/>
              <a:gd name="connsiteY0" fmla="*/ 0 h 2926956"/>
              <a:gd name="connsiteX1" fmla="*/ 2498313 w 2590737"/>
              <a:gd name="connsiteY1" fmla="*/ 428643 h 2926956"/>
              <a:gd name="connsiteX2" fmla="*/ 2501029 w 2590737"/>
              <a:gd name="connsiteY2" fmla="*/ 431631 h 2926956"/>
              <a:gd name="connsiteX3" fmla="*/ 2445696 w 2590737"/>
              <a:gd name="connsiteY3" fmla="*/ 582811 h 2926956"/>
              <a:gd name="connsiteX4" fmla="*/ 2335437 w 2590737"/>
              <a:gd name="connsiteY4" fmla="*/ 1312109 h 2926956"/>
              <a:gd name="connsiteX5" fmla="*/ 2528166 w 2590737"/>
              <a:gd name="connsiteY5" fmla="*/ 2266732 h 2926956"/>
              <a:gd name="connsiteX6" fmla="*/ 2590737 w 2590737"/>
              <a:gd name="connsiteY6" fmla="*/ 2396622 h 2926956"/>
              <a:gd name="connsiteX7" fmla="*/ 2498313 w 2590737"/>
              <a:gd name="connsiteY7" fmla="*/ 2498313 h 2926956"/>
              <a:gd name="connsiteX8" fmla="*/ 1463478 w 2590737"/>
              <a:gd name="connsiteY8" fmla="*/ 2926956 h 2926956"/>
              <a:gd name="connsiteX9" fmla="*/ 0 w 2590737"/>
              <a:gd name="connsiteY9" fmla="*/ 1463478 h 2926956"/>
              <a:gd name="connsiteX10" fmla="*/ 1463478 w 2590737"/>
              <a:gd name="connsiteY10" fmla="*/ 0 h 292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cdn.iz.ru/sites/default/files/styles/900x600/public/photo_item-2017-07/RIAN_00613836.HR_.ru_.jpg?itok=6olUDC3M">
            <a:extLst>
              <a:ext uri="{FF2B5EF4-FFF2-40B4-BE49-F238E27FC236}">
                <a16:creationId xmlns:a16="http://schemas.microsoft.com/office/drawing/2014/main" xmlns="" id="{C8A940F4-F2B9-4942-8831-FB6B26CE6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6" r="13344" b="-3"/>
          <a:stretch/>
        </p:blipFill>
        <p:spPr bwMode="auto">
          <a:xfrm>
            <a:off x="8297994" y="1757695"/>
            <a:ext cx="2577829" cy="2926956"/>
          </a:xfrm>
          <a:custGeom>
            <a:avLst/>
            <a:gdLst>
              <a:gd name="connsiteX0" fmla="*/ 1114351 w 2577829"/>
              <a:gd name="connsiteY0" fmla="*/ 0 h 2926956"/>
              <a:gd name="connsiteX1" fmla="*/ 2577829 w 2577829"/>
              <a:gd name="connsiteY1" fmla="*/ 1463478 h 2926956"/>
              <a:gd name="connsiteX2" fmla="*/ 1114351 w 2577829"/>
              <a:gd name="connsiteY2" fmla="*/ 2926956 h 2926956"/>
              <a:gd name="connsiteX3" fmla="*/ 79516 w 2577829"/>
              <a:gd name="connsiteY3" fmla="*/ 2498313 h 2926956"/>
              <a:gd name="connsiteX4" fmla="*/ 0 w 2577829"/>
              <a:gd name="connsiteY4" fmla="*/ 2410824 h 2926956"/>
              <a:gd name="connsiteX5" fmla="*/ 69413 w 2577829"/>
              <a:gd name="connsiteY5" fmla="*/ 2266732 h 2926956"/>
              <a:gd name="connsiteX6" fmla="*/ 262142 w 2577829"/>
              <a:gd name="connsiteY6" fmla="*/ 1312109 h 2926956"/>
              <a:gd name="connsiteX7" fmla="*/ 151883 w 2577829"/>
              <a:gd name="connsiteY7" fmla="*/ 582811 h 2926956"/>
              <a:gd name="connsiteX8" fmla="*/ 91478 w 2577829"/>
              <a:gd name="connsiteY8" fmla="*/ 417771 h 2926956"/>
              <a:gd name="connsiteX9" fmla="*/ 183443 w 2577829"/>
              <a:gd name="connsiteY9" fmla="*/ 334187 h 2926956"/>
              <a:gd name="connsiteX10" fmla="*/ 1114351 w 2577829"/>
              <a:gd name="connsiteY10" fmla="*/ 0 h 292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3FBB075-2210-4B25-AB3B-F88018D34005}"/>
              </a:ext>
            </a:extLst>
          </p:cNvPr>
          <p:cNvSpPr/>
          <p:nvPr/>
        </p:nvSpPr>
        <p:spPr>
          <a:xfrm>
            <a:off x="389861" y="280367"/>
            <a:ext cx="6096000" cy="147732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установленные временные промежутки (время после обеда или после полдника, с утра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«небольшое личное время),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длительность свободного времени (1-1,5 часа, 2-4 часа ежедневно),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фиксируется возможность разнообразного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релаксирования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D2550E6-451C-4C9C-A1BA-2F88E9264598}"/>
              </a:ext>
            </a:extLst>
          </p:cNvPr>
          <p:cNvSpPr/>
          <p:nvPr/>
        </p:nvSpPr>
        <p:spPr>
          <a:xfrm>
            <a:off x="8297994" y="141868"/>
            <a:ext cx="3710764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ограничение свободы перемещения – границами территории пионерского лагеря.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большинство не фиксировало явного дискомфорта от этого обстоятельства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CE019EF-6C69-45A9-B446-FF8F0974BB63}"/>
              </a:ext>
            </a:extLst>
          </p:cNvPr>
          <p:cNvSpPr/>
          <p:nvPr/>
        </p:nvSpPr>
        <p:spPr>
          <a:xfrm>
            <a:off x="8077200" y="4636072"/>
            <a:ext cx="39269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публичностью жизни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в пионерском лагере - «максимальная открытость для внешнего наблюдения приватных процессов и процедур», для интровертов и сельских детей данная характеристика жизнедеятельности воспринималась как несвобода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B859664-0216-412A-9165-C266DECE80A6}"/>
              </a:ext>
            </a:extLst>
          </p:cNvPr>
          <p:cNvSpPr/>
          <p:nvPr/>
        </p:nvSpPr>
        <p:spPr>
          <a:xfrm>
            <a:off x="389861" y="58388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степенью контроля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за поведением со стороны вожатых, взрослых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997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a.foto.radikal.ru/0606/c277ea3a4f06.jpg">
            <a:extLst>
              <a:ext uri="{FF2B5EF4-FFF2-40B4-BE49-F238E27FC236}">
                <a16:creationId xmlns:a16="http://schemas.microsoft.com/office/drawing/2014/main" xmlns="" id="{C1FCC350-CDB9-4D56-9F89-5129207E5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8" r="4" b="7885"/>
          <a:stretch/>
        </p:blipFill>
        <p:spPr bwMode="auto">
          <a:xfrm>
            <a:off x="234157" y="220768"/>
            <a:ext cx="2849586" cy="2849586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snegiry.narod.ru/sadyk15.jpg">
            <a:extLst>
              <a:ext uri="{FF2B5EF4-FFF2-40B4-BE49-F238E27FC236}">
                <a16:creationId xmlns:a16="http://schemas.microsoft.com/office/drawing/2014/main" xmlns="" id="{581449F2-4260-4330-ADC3-5783F729B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9" r="15664" b="4"/>
          <a:stretch/>
        </p:blipFill>
        <p:spPr bwMode="auto">
          <a:xfrm>
            <a:off x="9342414" y="3808920"/>
            <a:ext cx="2849586" cy="2849586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img-fotki.yandex.ru/get/41468/34677745.18d/0_b8250_a455525c_XL.jpg">
            <a:extLst>
              <a:ext uri="{FF2B5EF4-FFF2-40B4-BE49-F238E27FC236}">
                <a16:creationId xmlns:a16="http://schemas.microsoft.com/office/drawing/2014/main" xmlns="" id="{B6625064-7680-4547-B6BB-E36A24997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0" r="14061" b="1"/>
          <a:stretch/>
        </p:blipFill>
        <p:spPr bwMode="auto">
          <a:xfrm>
            <a:off x="9108257" y="199494"/>
            <a:ext cx="2849586" cy="2849586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2E08AD3-C4AF-494E-BF0D-3D5C1E302043}"/>
              </a:ext>
            </a:extLst>
          </p:cNvPr>
          <p:cNvSpPr/>
          <p:nvPr/>
        </p:nvSpPr>
        <p:spPr>
          <a:xfrm>
            <a:off x="3251941" y="452564"/>
            <a:ext cx="57415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«я не чувствовала себя в какой-то тюрьме или в каком-то закрытом лагере в прямом смысле этого слова»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№ 44-27-18, ж., 1962 г.р.)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себя чувствовали свободными. Мы спокойно без всяких эмоций ходили строем, пели песни пионерские, участвовали в субботниках, помогали взрослым, все это для нас было очень близко.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Никакого отрицания не было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№ 99-05-18, ж., 1972 г.р.); 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были намного свободнее вот самостоятельнее … никто за руку не водил, все знали, что ты никуда особенно не денешься»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№ 44-47-18, м., 1957 г.р.); 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«я не чувствовала в нём себя закрытой.  От свободы воли. Ну был режим, … нормально. А что бы там прям заставляли – не было... Мне было там хорошо»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№ 39-07-18, ж., 1975 г.р.); 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«Здесь не было ни папы, ни мамы, ни бабушек и моё решение было только моим. Именно в лагере я осознала, что данное слово нужно обязательно выполнять … здесь вся ответственность ложилась на меня»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 77-05-18, ж., 1974 г.р.)</a:t>
            </a:r>
            <a:endParaRPr lang="ru-RU" dirty="0"/>
          </a:p>
        </p:txBody>
      </p:sp>
      <p:pic>
        <p:nvPicPr>
          <p:cNvPr id="6" name="Picture 2" descr="http://sch1021v.mskobr.ru/images/logo_normal-1401e1667efad29606cdfdd1d90ffe25d413b1d0f75e857e435eab2230f63f39.jpg">
            <a:extLst>
              <a:ext uri="{FF2B5EF4-FFF2-40B4-BE49-F238E27FC236}">
                <a16:creationId xmlns:a16="http://schemas.microsoft.com/office/drawing/2014/main" xmlns="" id="{6F72E65D-1E7B-406A-AD68-804707135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2929" y="4940032"/>
            <a:ext cx="2472042" cy="1402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6624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pinimg.com/originals/f7/68/4d/f7684d4da715100f073a550beb3b3468.jpg">
            <a:extLst>
              <a:ext uri="{FF2B5EF4-FFF2-40B4-BE49-F238E27FC236}">
                <a16:creationId xmlns:a16="http://schemas.microsoft.com/office/drawing/2014/main" xmlns="" id="{AF6B54E7-37F5-4042-B4F5-47159FC5C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8" r="8804" b="4"/>
          <a:stretch/>
        </p:blipFill>
        <p:spPr bwMode="auto">
          <a:xfrm>
            <a:off x="252911" y="109768"/>
            <a:ext cx="2849586" cy="2849586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ic.pics.livejournal.com/vladimirvafin/76679867/29055/29055_900.jpg">
            <a:extLst>
              <a:ext uri="{FF2B5EF4-FFF2-40B4-BE49-F238E27FC236}">
                <a16:creationId xmlns:a16="http://schemas.microsoft.com/office/drawing/2014/main" xmlns="" id="{E5AD5195-B841-487C-8D15-241672238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2" r="14591" b="5"/>
          <a:stretch/>
        </p:blipFill>
        <p:spPr bwMode="auto">
          <a:xfrm>
            <a:off x="5170398" y="3704102"/>
            <a:ext cx="2849586" cy="2849586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drujniy.clan.su/_ph/2/456441319.jpg">
            <a:extLst>
              <a:ext uri="{FF2B5EF4-FFF2-40B4-BE49-F238E27FC236}">
                <a16:creationId xmlns:a16="http://schemas.microsoft.com/office/drawing/2014/main" xmlns="" id="{301998D4-50C3-4C11-82F8-1B28D9A40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7" r="26453"/>
          <a:stretch/>
        </p:blipFill>
        <p:spPr bwMode="auto">
          <a:xfrm>
            <a:off x="8820404" y="0"/>
            <a:ext cx="2849586" cy="2849586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42A008A-C06F-4BE6-B195-DDF38E13EDC8}"/>
              </a:ext>
            </a:extLst>
          </p:cNvPr>
          <p:cNvSpPr/>
          <p:nvPr/>
        </p:nvSpPr>
        <p:spPr>
          <a:xfrm>
            <a:off x="246302" y="2606918"/>
            <a:ext cx="4527718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дети принимали правила жизни в пионерском лагере, позитивно воспринимали окружающих, избирательно относились к возможностям этого социокультурного пространства, сами регулярно создавали ситуации для реализации собственных актуальных потребностей, экспериментировали, осуществляли социальные пробы</a:t>
            </a:r>
          </a:p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характерна для детей, которые многократно отдыхали в тех пионерских лагерях, где обеспечивалась высокая степень свободы</a:t>
            </a:r>
          </a:p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дети могли становится инициаторами обсуждения или нарушителями правил в организациях, где возможностей для реализации потребностей в самовыражении и самоутверждении было недостаточно</a:t>
            </a:r>
            <a:endParaRPr lang="ru-RU" sz="16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18F4B01-1BA6-462E-B309-B382DA4713A3}"/>
              </a:ext>
            </a:extLst>
          </p:cNvPr>
          <p:cNvSpPr/>
          <p:nvPr/>
        </p:nvSpPr>
        <p:spPr>
          <a:xfrm>
            <a:off x="385397" y="1761308"/>
            <a:ext cx="313397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СТРАТЕГИЯ «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САМОДОСТАТОЧНОСТИ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2F1965D-17D2-46FB-8123-C74B97668820}"/>
              </a:ext>
            </a:extLst>
          </p:cNvPr>
          <p:cNvSpPr/>
          <p:nvPr/>
        </p:nvSpPr>
        <p:spPr>
          <a:xfrm>
            <a:off x="8734569" y="3087371"/>
            <a:ext cx="3393183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ребенок испытывал трудности в адаптации к условиям пионерского лагеря, он терпел неудобства, затем осуществлял давление на родителей, чтобы они его забрали из лагеря</a:t>
            </a:r>
          </a:p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дети могли один раз побывать в пионерском лагере и больше никогда не соглашаться на такой вид каникулярного отдыха</a:t>
            </a:r>
          </a:p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слушаясь своих родителей, дети, несмотря на дискомфорт вынуждены были ежегодно отбывать в пионерском лагере, как минимум, несколько недель</a:t>
            </a:r>
            <a:endParaRPr lang="ru-RU" sz="16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5DAB9E5-FE50-4161-84A8-0CEB93043410}"/>
              </a:ext>
            </a:extLst>
          </p:cNvPr>
          <p:cNvSpPr/>
          <p:nvPr/>
        </p:nvSpPr>
        <p:spPr>
          <a:xfrm>
            <a:off x="9029825" y="2518715"/>
            <a:ext cx="275088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</a:rPr>
              <a:t>СТРАТЕГИЯ «ЖЕРТВЫ»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34A1558-6BCC-4CD7-9514-8AC230ECDC70}"/>
              </a:ext>
            </a:extLst>
          </p:cNvPr>
          <p:cNvSpPr/>
          <p:nvPr/>
        </p:nvSpPr>
        <p:spPr>
          <a:xfrm>
            <a:off x="3612882" y="380399"/>
            <a:ext cx="54169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дети присваивали нормы жизни в пионерском лагере, позитивно воспринимали окружающих, в полной мере получали удовольствие от тех возможностей, которые в этом пространстве им предоставлялись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субъектами преобразования пространства они не становились, вели себя активно только в задаваемых рамках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могли годами отдыхать в пионерских лагерях по нескольку лет, а могли съездить на 2-3 смены</a:t>
            </a:r>
            <a:endParaRPr lang="ru-RU" sz="16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D095FD5-885E-45E8-B21D-28CF6FFE1CBA}"/>
              </a:ext>
            </a:extLst>
          </p:cNvPr>
          <p:cNvSpPr/>
          <p:nvPr/>
        </p:nvSpPr>
        <p:spPr>
          <a:xfrm>
            <a:off x="4680533" y="2902705"/>
            <a:ext cx="4009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</a:rPr>
              <a:t>СТРАТЕГИЯ «ПРИСПОСОБЛЕНИЯ» </a:t>
            </a:r>
          </a:p>
        </p:txBody>
      </p:sp>
    </p:spTree>
    <p:extLst>
      <p:ext uri="{BB962C8B-B14F-4D97-AF65-F5344CB8AC3E}">
        <p14:creationId xmlns:p14="http://schemas.microsoft.com/office/powerpoint/2010/main" val="1823529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36550" y="320675"/>
            <a:ext cx="7173913" cy="589756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3" name="Заголовок 3"/>
          <p:cNvSpPr>
            <a:spLocks noGrp="1" noChangeArrowheads="1"/>
          </p:cNvSpPr>
          <p:nvPr>
            <p:ph type="title"/>
          </p:nvPr>
        </p:nvSpPr>
        <p:spPr>
          <a:xfrm>
            <a:off x="820738" y="639763"/>
            <a:ext cx="6205537" cy="1346200"/>
          </a:xfrm>
        </p:spPr>
        <p:txBody>
          <a:bodyPr/>
          <a:lstStyle/>
          <a:p>
            <a:r>
              <a:rPr lang="en-US" altLang="ru-RU" sz="4000" b="1"/>
              <a:t>Спасибо за внимание! </a:t>
            </a:r>
          </a:p>
        </p:txBody>
      </p:sp>
      <p:sp>
        <p:nvSpPr>
          <p:cNvPr id="13" name="Заголовок 11">
            <a:extLst/>
          </p:cNvPr>
          <p:cNvSpPr txBox="1">
            <a:spLocks/>
          </p:cNvSpPr>
          <p:nvPr/>
        </p:nvSpPr>
        <p:spPr>
          <a:xfrm>
            <a:off x="820738" y="2122488"/>
            <a:ext cx="6205537" cy="36258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 fontAlgn="auto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latin typeface="+mn-lt"/>
                <a:ea typeface="+mn-ea"/>
                <a:cs typeface="+mn-cs"/>
              </a:rPr>
              <a:t>ГАОУ ВО «Московский городской педагогический университет». Институт педагогики и психологии образования</a:t>
            </a:r>
            <a:br>
              <a:rPr lang="en-US" sz="2400">
                <a:latin typeface="+mn-lt"/>
                <a:ea typeface="+mn-ea"/>
                <a:cs typeface="+mn-cs"/>
              </a:rPr>
            </a:br>
            <a:r>
              <a:rPr lang="en-US" sz="2400">
                <a:latin typeface="+mn-lt"/>
                <a:ea typeface="+mn-ea"/>
                <a:cs typeface="+mn-cs"/>
              </a:rPr>
              <a:t> Москва, Столярный пер. 16</a:t>
            </a:r>
            <a:br>
              <a:rPr lang="en-US" sz="2400">
                <a:latin typeface="+mn-lt"/>
                <a:ea typeface="+mn-ea"/>
                <a:cs typeface="+mn-cs"/>
              </a:rPr>
            </a:br>
            <a:r>
              <a:rPr lang="en-US" sz="2400">
                <a:latin typeface="+mn-lt"/>
                <a:ea typeface="+mn-ea"/>
                <a:cs typeface="+mn-cs"/>
                <a:hlinkClick r:id="rId2"/>
              </a:rPr>
              <a:t>boriskuprianoff2012@yandex.ru</a:t>
            </a:r>
            <a:r>
              <a:rPr lang="en-US" sz="2400">
                <a:latin typeface="+mn-lt"/>
                <a:ea typeface="+mn-ea"/>
                <a:cs typeface="+mn-cs"/>
              </a:rPr>
              <a:t/>
            </a:r>
            <a:br>
              <a:rPr lang="en-US" sz="2400">
                <a:latin typeface="+mn-lt"/>
                <a:ea typeface="+mn-ea"/>
                <a:cs typeface="+mn-cs"/>
              </a:rPr>
            </a:br>
            <a:r>
              <a:rPr lang="en-US" sz="2400">
                <a:latin typeface="+mn-lt"/>
                <a:ea typeface="+mn-ea"/>
                <a:cs typeface="+mn-cs"/>
              </a:rPr>
              <a:t>+7 962 902 3696</a:t>
            </a:r>
          </a:p>
        </p:txBody>
      </p:sp>
      <p:pic>
        <p:nvPicPr>
          <p:cNvPr id="25605" name="Picture 2" descr="http://sch1021v.mskobr.ru/images/logo_normal-1401e1667efad29606cdfdd1d90ffe25d413b1d0f75e857e435eab2230f63f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5900" y="306388"/>
            <a:ext cx="40290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 descr="https://yt3.ggpht.com/-My2upq2fIi8/AAAAAAAAAAI/AAAAAAAAAAA/Q6ppgNSm6Ps/s900-c-k-no-mo-rj-c0xffffff/ph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6575" y="2828925"/>
            <a:ext cx="3389313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Shape 56"/>
          <p:cNvSpPr>
            <a:spLocks noChangeArrowheads="1"/>
          </p:cNvSpPr>
          <p:nvPr/>
        </p:nvSpPr>
        <p:spPr bwMode="auto">
          <a:xfrm>
            <a:off x="10175875" y="220663"/>
            <a:ext cx="714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717" tIns="35717" rIns="35717" bIns="35717" anchor="ctr">
            <a:spAutoFit/>
          </a:bodyPr>
          <a:lstStyle/>
          <a:p>
            <a:endParaRPr lang="ru-RU" altLang="ru-RU" sz="1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608" name="Shape 55"/>
          <p:cNvSpPr>
            <a:spLocks/>
          </p:cNvSpPr>
          <p:nvPr/>
        </p:nvSpPr>
        <p:spPr bwMode="auto">
          <a:xfrm>
            <a:off x="10125075" y="176213"/>
            <a:ext cx="374650" cy="376237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ts val="600"/>
              </a:spcAft>
            </a:pPr>
            <a:r>
              <a:rPr lang="ru-RU" altLang="ru-RU" sz="1600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ch1021v.mskobr.ru/images/logo_normal-1401e1667efad29606cdfdd1d90ffe25d413b1d0f75e857e435eab2230f63f39.jpg">
            <a:extLst>
              <a:ext uri="{FF2B5EF4-FFF2-40B4-BE49-F238E27FC236}">
                <a16:creationId xmlns:a16="http://schemas.microsoft.com/office/drawing/2014/main" xmlns="" id="{8F706113-583D-4866-9498-6EE18E576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458"/>
            <a:ext cx="2884134" cy="1636746"/>
          </a:xfrm>
          <a:prstGeom prst="rect">
            <a:avLst/>
          </a:prstGeom>
          <a:noFill/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91B6081D-D3E8-4209-B85B-EB1C655A6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s://i.ytimg.com/vi/aiNkWm6t4RQ/maxresdefault.jpg">
            <a:extLst>
              <a:ext uri="{FF2B5EF4-FFF2-40B4-BE49-F238E27FC236}">
                <a16:creationId xmlns:a16="http://schemas.microsoft.com/office/drawing/2014/main" xmlns="" id="{99FAE94D-BF44-4508-9A33-B1FE0BC21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r="31481" b="2"/>
          <a:stretch/>
        </p:blipFill>
        <p:spPr bwMode="auto">
          <a:xfrm>
            <a:off x="9679296" y="215204"/>
            <a:ext cx="2239884" cy="254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28CA55E4-1295-45C8-BA05-5A9E705B74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08C5794E-A9A1-4A23-AF68-C79A782233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mtdata.ru/u16/photoFA3C/20473053791-0/original.jpg">
            <a:extLst>
              <a:ext uri="{FF2B5EF4-FFF2-40B4-BE49-F238E27FC236}">
                <a16:creationId xmlns:a16="http://schemas.microsoft.com/office/drawing/2014/main" xmlns="" id="{7BAF7E06-3F09-47E3-990C-943DB8D16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4" r="5288" b="3"/>
          <a:stretch/>
        </p:blipFill>
        <p:spPr bwMode="auto">
          <a:xfrm>
            <a:off x="338269" y="4089327"/>
            <a:ext cx="2545865" cy="254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golos.ua/images/albums/2013/05/20/view/H13YxX2kTUvufxbR98PF2xQ9.jpg">
            <a:extLst>
              <a:ext uri="{FF2B5EF4-FFF2-40B4-BE49-F238E27FC236}">
                <a16:creationId xmlns:a16="http://schemas.microsoft.com/office/drawing/2014/main" xmlns="" id="{16BC6A80-D48D-4068-9122-DD6712872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" r="26845" b="5"/>
          <a:stretch/>
        </p:blipFill>
        <p:spPr bwMode="auto">
          <a:xfrm>
            <a:off x="9679296" y="4089327"/>
            <a:ext cx="2260171" cy="255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9104298-3D5B-4DAF-8355-F04DF094874B}"/>
              </a:ext>
            </a:extLst>
          </p:cNvPr>
          <p:cNvSpPr/>
          <p:nvPr/>
        </p:nvSpPr>
        <p:spPr>
          <a:xfrm>
            <a:off x="2722342" y="-52690"/>
            <a:ext cx="6780473" cy="6187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3540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Выступают: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83540" algn="just"/>
            <a:r>
              <a:rPr lang="ru-RU" sz="2000" i="1" dirty="0">
                <a:solidFill>
                  <a:srgbClr val="6600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Куприянов Борис Викторович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профессор Департамента педагогики Института педагогики и психологии образования </a:t>
            </a:r>
          </a:p>
          <a:p>
            <a:pPr indent="383540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доктор педагогических наук, профессор </a:t>
            </a:r>
          </a:p>
          <a:p>
            <a:pPr indent="360000" algn="just"/>
            <a:endParaRPr lang="ru-RU" sz="2000" i="1" dirty="0">
              <a:solidFill>
                <a:srgbClr val="6600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2000" i="1" dirty="0" err="1">
                <a:solidFill>
                  <a:srgbClr val="6600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Кудряшёв</a:t>
            </a:r>
            <a:r>
              <a:rPr lang="ru-RU" sz="2000" i="1" dirty="0">
                <a:solidFill>
                  <a:srgbClr val="6600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Алексей Валерьевич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доцент Департамента педагогики Института педагогики и психологии образования </a:t>
            </a:r>
          </a:p>
          <a:p>
            <a:pPr indent="360000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кандидат педагогических наук, доцент  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83540" algn="just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83540" algn="just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83540" algn="just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83540" algn="just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83540" algn="just"/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Дискутант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i="1" dirty="0" err="1">
                <a:solidFill>
                  <a:srgbClr val="6600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Безрогов</a:t>
            </a:r>
            <a:r>
              <a:rPr lang="ru-RU" sz="2000" i="1" dirty="0">
                <a:solidFill>
                  <a:srgbClr val="6600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Виталий Григорьевич</a:t>
            </a:r>
            <a:r>
              <a:rPr lang="ru-RU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-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главный научный сотрудник Института стратегии развития образования РАО, доктор педагогических наук, член-корреспондент РАО</a:t>
            </a:r>
          </a:p>
          <a:p>
            <a:pPr indent="383540" algn="just"/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83540" algn="just"/>
            <a:r>
              <a:rPr lang="ru-RU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6600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Модератор: </a:t>
            </a:r>
            <a:r>
              <a:rPr lang="ru-RU" sz="2000" i="1" dirty="0">
                <a:solidFill>
                  <a:srgbClr val="6600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Воропаев Михаил Владимирович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заместитель директора Института педагогики и психологии образования, доктор педагогических наук, профессор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5053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0700D48D-C9AA-4000-A912-29A4FEA98A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5138" y="394887"/>
            <a:ext cx="5720862" cy="606822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964E0E-68A4-4870-BCAB-387BF9F38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8604" y="1053042"/>
            <a:ext cx="4458424" cy="3068357"/>
          </a:xfrm>
        </p:spPr>
        <p:txBody>
          <a:bodyPr>
            <a:normAutofit/>
          </a:bodyPr>
          <a:lstStyle/>
          <a:p>
            <a:pPr algn="l"/>
            <a:r>
              <a:rPr lang="ru-RU" sz="3300" b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СВОБОДА И ПРИНУЖДЕНИЕ </a:t>
            </a:r>
            <a:br>
              <a:rPr lang="ru-RU" sz="3300" b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300" b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СОВЕТСКИХ ПИОНЕРСКИХ ЛАГЕРЯХ </a:t>
            </a:r>
            <a:br>
              <a:rPr lang="ru-RU" sz="3300" b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300" b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60-80 ГГ. ХХ ВЕКА </a:t>
            </a:r>
          </a:p>
        </p:txBody>
      </p:sp>
      <p:sp>
        <p:nvSpPr>
          <p:cNvPr id="2457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8604" y="4292070"/>
            <a:ext cx="4458424" cy="1512888"/>
          </a:xfrm>
        </p:spPr>
        <p:txBody>
          <a:bodyPr>
            <a:normAutofit/>
          </a:bodyPr>
          <a:lstStyle/>
          <a:p>
            <a:pPr algn="l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900">
                <a:solidFill>
                  <a:srgbClr val="5DA3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Куприянов Б.В. доктор наук, профессор департамента педагогики Института педагогики и психологии образования ГАОУВО «Московский городской педагогический университет»</a:t>
            </a:r>
          </a:p>
        </p:txBody>
      </p:sp>
      <p:pic>
        <p:nvPicPr>
          <p:cNvPr id="24580" name="Picture 2" descr="http://sch1021v.mskobr.ru/images/logo_normal-1401e1667efad29606cdfdd1d90ffe25d413b1d0f75e857e435eab2230f63f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6448" y="321734"/>
            <a:ext cx="2472042" cy="1402884"/>
          </a:xfrm>
          <a:prstGeom prst="rect">
            <a:avLst/>
          </a:prstGeom>
          <a:noFill/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805E69BC-D844-4AB5-9E35-ED458EE296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rot="16200000">
            <a:off x="9184178" y="1874520"/>
            <a:ext cx="0" cy="310896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4312C673-8179-457E-AD2A-D1FAE4CC96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14009" y="4201833"/>
            <a:ext cx="3400425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www.gamer.ru/system/attached_images/images/000/165/852/original/pioner_klass2.jpg">
            <a:extLst>
              <a:ext uri="{FF2B5EF4-FFF2-40B4-BE49-F238E27FC236}">
                <a16:creationId xmlns:a16="http://schemas.microsoft.com/office/drawing/2014/main" xmlns="" id="{AE3337FC-D4E6-4414-A584-302B15C21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183" y="3750733"/>
            <a:ext cx="3088184" cy="279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497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b1.culture.ru/c/417055.jpg">
            <a:extLst>
              <a:ext uri="{FF2B5EF4-FFF2-40B4-BE49-F238E27FC236}">
                <a16:creationId xmlns:a16="http://schemas.microsoft.com/office/drawing/2014/main" xmlns="" id="{6C682E23-2D17-4D52-A7EC-D53F77144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48" y="213108"/>
            <a:ext cx="2406689" cy="169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D4BDCD00-BA97-40D8-93CD-0A9CA931BE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02080" y="3429000"/>
            <a:ext cx="2636520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s://f.kinozon.tv/%D0%BA%D0%B0%D0%B4%D1%80%D1%8B/1863/%D0%94%D0%BE%D0%B1%D1%80%D0%BE_%D0%BF%D0%BE%D0%B6%D0%B0%D0%BB%D0%BE%D0%B2%D0%B0%D1%82%D1%8C_%D0%B8%D0%BB%D0%B8_%D0%9F%D0%BE%D1%81%D1%82%D0%BE%D1%80%D0%BE%D0%BD%D0%BD%D0%B8%D0%BC_%D0%B2%D1%85%D0%BE%D0%B4_%D0%B2%D0%BE%D1%81%D0%BF%D1%80%D0%B5%D1%89%D0%B5%D0%BD-20.jpg">
            <a:extLst>
              <a:ext uri="{FF2B5EF4-FFF2-40B4-BE49-F238E27FC236}">
                <a16:creationId xmlns:a16="http://schemas.microsoft.com/office/drawing/2014/main" xmlns="" id="{5389E2C7-69CC-4F22-8173-2D2286BF0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81" y="4747409"/>
            <a:ext cx="2406683" cy="174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2D631E40-F51C-4828-B23B-DF90351329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https://img.domkino.tv/img/2017-07-03/fmt_114_124_9.png">
            <a:extLst>
              <a:ext uri="{FF2B5EF4-FFF2-40B4-BE49-F238E27FC236}">
                <a16:creationId xmlns:a16="http://schemas.microsoft.com/office/drawing/2014/main" xmlns="" id="{ACA29EA2-B4DE-49CA-96BB-052BF4464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893" y="513715"/>
            <a:ext cx="3563958" cy="267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5FE9EC6-4A61-4961-8D45-96A3698D8210}"/>
              </a:ext>
            </a:extLst>
          </p:cNvPr>
          <p:cNvSpPr/>
          <p:nvPr/>
        </p:nvSpPr>
        <p:spPr>
          <a:xfrm>
            <a:off x="501567" y="2098854"/>
            <a:ext cx="6632865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«Добро пожаловать, или Посторонним вход воспрещён»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AC1F409-7AD9-4E34-909C-C6F93E1BFC5E}"/>
              </a:ext>
            </a:extLst>
          </p:cNvPr>
          <p:cNvSpPr txBox="1"/>
          <p:nvPr/>
        </p:nvSpPr>
        <p:spPr>
          <a:xfrm>
            <a:off x="5656506" y="1203062"/>
            <a:ext cx="1881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1964 г.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9B7600A-F812-4D85-A8A2-B21BD5DECFFD}"/>
              </a:ext>
            </a:extLst>
          </p:cNvPr>
          <p:cNvSpPr/>
          <p:nvPr/>
        </p:nvSpPr>
        <p:spPr>
          <a:xfrm>
            <a:off x="5736191" y="3464521"/>
            <a:ext cx="52588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социально-историческая реконструкция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субъективного отражении советскими детьми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свободы и принуждения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пионерских лагерях 60-80 гг. ХХ века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86575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лако 13">
            <a:extLst>
              <a:ext uri="{FF2B5EF4-FFF2-40B4-BE49-F238E27FC236}">
                <a16:creationId xmlns:a16="http://schemas.microsoft.com/office/drawing/2014/main" xmlns="" id="{92189C90-18EF-490F-A711-112341DC78CC}"/>
              </a:ext>
            </a:extLst>
          </p:cNvPr>
          <p:cNvSpPr/>
          <p:nvPr/>
        </p:nvSpPr>
        <p:spPr>
          <a:xfrm>
            <a:off x="6577151" y="4526372"/>
            <a:ext cx="1872368" cy="1010093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https://mtdata.ru/u31/photo0909/20422813839-0/original.jpeg">
            <a:extLst>
              <a:ext uri="{FF2B5EF4-FFF2-40B4-BE49-F238E27FC236}">
                <a16:creationId xmlns:a16="http://schemas.microsoft.com/office/drawing/2014/main" xmlns="" id="{3C4BA21A-8B9E-40A7-A4E8-0BAAB352E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5" r="17835" b="1"/>
          <a:stretch/>
        </p:blipFill>
        <p:spPr bwMode="auto">
          <a:xfrm>
            <a:off x="289367" y="619029"/>
            <a:ext cx="2809969" cy="2809971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forum-ukraina.net/attachments/5-jpg.57615/">
            <a:extLst>
              <a:ext uri="{FF2B5EF4-FFF2-40B4-BE49-F238E27FC236}">
                <a16:creationId xmlns:a16="http://schemas.microsoft.com/office/drawing/2014/main" xmlns="" id="{2DE73384-BEC2-4E69-A639-D6EEC3796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5" r="19033" b="-2"/>
          <a:stretch/>
        </p:blipFill>
        <p:spPr bwMode="auto">
          <a:xfrm>
            <a:off x="8637483" y="3379081"/>
            <a:ext cx="3134704" cy="3134706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6A45C881-C87F-4243-89DC-72B598017D2D}"/>
              </a:ext>
            </a:extLst>
          </p:cNvPr>
          <p:cNvSpPr txBox="1">
            <a:spLocks/>
          </p:cNvSpPr>
          <p:nvPr/>
        </p:nvSpPr>
        <p:spPr>
          <a:xfrm>
            <a:off x="289367" y="5613721"/>
            <a:ext cx="8160152" cy="9249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Пионерский лагерь как противоречивая дисциплинарная практика </a:t>
            </a:r>
            <a:endParaRPr lang="ru-RU" sz="3200" dirty="0"/>
          </a:p>
        </p:txBody>
      </p:sp>
      <p:sp>
        <p:nvSpPr>
          <p:cNvPr id="10" name="Выноска: счетверенная стрелка 9">
            <a:extLst>
              <a:ext uri="{FF2B5EF4-FFF2-40B4-BE49-F238E27FC236}">
                <a16:creationId xmlns:a16="http://schemas.microsoft.com/office/drawing/2014/main" xmlns="" id="{8E3EBC79-04C8-4284-AB36-5A34937DEB75}"/>
              </a:ext>
            </a:extLst>
          </p:cNvPr>
          <p:cNvSpPr/>
          <p:nvPr/>
        </p:nvSpPr>
        <p:spPr>
          <a:xfrm>
            <a:off x="3155779" y="520861"/>
            <a:ext cx="4854048" cy="4938348"/>
          </a:xfrm>
          <a:prstGeom prst="quadArrowCallou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лако 10">
            <a:extLst>
              <a:ext uri="{FF2B5EF4-FFF2-40B4-BE49-F238E27FC236}">
                <a16:creationId xmlns:a16="http://schemas.microsoft.com/office/drawing/2014/main" xmlns="" id="{4E85E24D-0CF2-4759-988E-8BB0E188B5CD}"/>
              </a:ext>
            </a:extLst>
          </p:cNvPr>
          <p:cNvSpPr/>
          <p:nvPr/>
        </p:nvSpPr>
        <p:spPr>
          <a:xfrm>
            <a:off x="4080427" y="2106063"/>
            <a:ext cx="3191880" cy="2083972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самоорганизация детская (подростковая) субкультура </a:t>
            </a:r>
          </a:p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F2CDFEE-E0C3-439D-9148-77213D1764A7}"/>
              </a:ext>
            </a:extLst>
          </p:cNvPr>
          <p:cNvSpPr/>
          <p:nvPr/>
        </p:nvSpPr>
        <p:spPr>
          <a:xfrm>
            <a:off x="3155779" y="4779277"/>
            <a:ext cx="746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Дача</a:t>
            </a:r>
            <a:r>
              <a:rPr lang="ru-RU" sz="3200" dirty="0"/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5C6F68A-CB11-4011-B730-151ECABA9385}"/>
              </a:ext>
            </a:extLst>
          </p:cNvPr>
          <p:cNvSpPr/>
          <p:nvPr/>
        </p:nvSpPr>
        <p:spPr>
          <a:xfrm>
            <a:off x="2243785" y="366349"/>
            <a:ext cx="3673284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Военное поселение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Санаторий </a:t>
            </a:r>
          </a:p>
        </p:txBody>
      </p:sp>
      <p:pic>
        <p:nvPicPr>
          <p:cNvPr id="15" name="Picture 2" descr="http://sch1021v.mskobr.ru/images/logo_normal-1401e1667efad29606cdfdd1d90ffe25d413b1d0f75e857e435eab2230f63f39.jpg">
            <a:extLst>
              <a:ext uri="{FF2B5EF4-FFF2-40B4-BE49-F238E27FC236}">
                <a16:creationId xmlns:a16="http://schemas.microsoft.com/office/drawing/2014/main" xmlns="" id="{1DF6C85B-900A-49D3-8080-0C0A09AA6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56448" y="321734"/>
            <a:ext cx="2472042" cy="1402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1722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9411679-BB56-4CBE-AF15-59AA5F3C7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690" y="256381"/>
            <a:ext cx="4231943" cy="8239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исследования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FDA143-7A6B-45B4-9753-024A10354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834" y="1307805"/>
            <a:ext cx="3827719" cy="488185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интерпретация воспоминаний лиц, проживавших на территории СССР в период с 1960 по 1991 гг. (материалы были собраны в марте- апреле 2017 г. и феврале -апреле 2018 г. в Калининграде, Костроме, Москве, Новосибирске) </a:t>
            </a:r>
          </a:p>
          <a:p>
            <a:pPr algn="just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респондентам предлагалось реконструировать события своего детства, связанные с поездками в пионерские лагеря </a:t>
            </a:r>
          </a:p>
          <a:p>
            <a:pPr algn="just"/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4B66A66-F786-492F-A17B-8D01659B0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59079" y="611220"/>
            <a:ext cx="3037370" cy="823912"/>
          </a:xfrm>
        </p:spPr>
        <p:txBody>
          <a:bodyPr>
            <a:noAutofit/>
          </a:bodyPr>
          <a:lstStyle/>
          <a:p>
            <a:pPr algn="ctr"/>
            <a:r>
              <a:rPr lang="ru-RU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Выборка 2018 г.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6DC40AC-AFE9-4712-B8AC-47B6FE889F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59079" y="1850065"/>
            <a:ext cx="6496309" cy="4339598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включала респондентов в возрасте от 43 до 65 лет 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 информативных рассказов, содержавших актуальные сведения (среди информантов - 25% мужчин и 75% - женщин, рассказы лиц 1953-1964 г.р.– составили 32%, а 1965 -1975 г.р.  – 68%)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проживали респонденты в детстве оказалось следующим: г. Москва – столица СССР - 28%, столицы союзных республик, крупнейшие - 7%, областные центры и большие города - 27%, районные центры и малые города - 19%, деревни, села, рабочие поселки - 22%</a:t>
            </a:r>
          </a:p>
        </p:txBody>
      </p:sp>
      <p:pic>
        <p:nvPicPr>
          <p:cNvPr id="7" name="Picture 2" descr="http://sch1021v.mskobr.ru/images/logo_normal-1401e1667efad29606cdfdd1d90ffe25d413b1d0f75e857e435eab2230f63f39.jpg">
            <a:extLst>
              <a:ext uri="{FF2B5EF4-FFF2-40B4-BE49-F238E27FC236}">
                <a16:creationId xmlns:a16="http://schemas.microsoft.com/office/drawing/2014/main" xmlns="" id="{99AF2668-E579-43AE-A5AA-218A699D7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6448" y="321734"/>
            <a:ext cx="2472042" cy="1402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960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C0202F4-FB47-47A1-B6B0-707C775FA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527" y="238125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9E9C4DB9-9F42-4561-85BE-B80EC1D2B80B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25532993"/>
              </p:ext>
            </p:extLst>
          </p:nvPr>
        </p:nvGraphicFramePr>
        <p:xfrm>
          <a:off x="413526" y="1230962"/>
          <a:ext cx="5682474" cy="3749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0455">
                  <a:extLst>
                    <a:ext uri="{9D8B030D-6E8A-4147-A177-3AD203B41FA5}">
                      <a16:colId xmlns:a16="http://schemas.microsoft.com/office/drawing/2014/main" xmlns="" val="1831411144"/>
                    </a:ext>
                  </a:extLst>
                </a:gridCol>
                <a:gridCol w="2571542">
                  <a:extLst>
                    <a:ext uri="{9D8B030D-6E8A-4147-A177-3AD203B41FA5}">
                      <a16:colId xmlns:a16="http://schemas.microsoft.com/office/drawing/2014/main" xmlns="" val="691098676"/>
                    </a:ext>
                  </a:extLst>
                </a:gridCol>
                <a:gridCol w="1440477">
                  <a:extLst>
                    <a:ext uri="{9D8B030D-6E8A-4147-A177-3AD203B41FA5}">
                      <a16:colId xmlns:a16="http://schemas.microsoft.com/office/drawing/2014/main" xmlns="" val="1115975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9764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лет и младше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1909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 -второй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1187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Третий-четвертый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2884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и старше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Пятый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0430335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5B7E030-5BA9-4B62-AC60-892F8D0E208C}"/>
              </a:ext>
            </a:extLst>
          </p:cNvPr>
          <p:cNvSpPr/>
          <p:nvPr/>
        </p:nvSpPr>
        <p:spPr>
          <a:xfrm>
            <a:off x="297527" y="5148927"/>
            <a:ext cx="62342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дебют публичной самостоятельности советские дети 1953 – 1975 гг. рождения совершали в достаточно раннем возрасте, большинство в младших классах школы</a:t>
            </a:r>
          </a:p>
          <a:p>
            <a:pPr algn="just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ездили в лагерь до 14 лет (в соответствии с тогдашними правилами)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83BE78AD-0EE9-4C7D-90C4-C25A18E77C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075782"/>
              </p:ext>
            </p:extLst>
          </p:nvPr>
        </p:nvGraphicFramePr>
        <p:xfrm>
          <a:off x="6531750" y="2026920"/>
          <a:ext cx="5246724" cy="28041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526110">
                  <a:extLst>
                    <a:ext uri="{9D8B030D-6E8A-4147-A177-3AD203B41FA5}">
                      <a16:colId xmlns:a16="http://schemas.microsoft.com/office/drawing/2014/main" xmlns="" val="379142042"/>
                    </a:ext>
                  </a:extLst>
                </a:gridCol>
                <a:gridCol w="720614">
                  <a:extLst>
                    <a:ext uri="{9D8B030D-6E8A-4147-A177-3AD203B41FA5}">
                      <a16:colId xmlns:a16="http://schemas.microsoft.com/office/drawing/2014/main" xmlns="" val="3974387956"/>
                    </a:ext>
                  </a:extLst>
                </a:gridCol>
              </a:tblGrid>
              <a:tr h="656187">
                <a:tc>
                  <a:txBody>
                    <a:bodyPr/>
                    <a:lstStyle/>
                    <a:p>
                      <a:r>
                        <a:rPr lang="ru-RU" sz="2000" dirty="0"/>
                        <a:t>Количество раз и регулярность отдыха 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 пионерском лагере 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3797220"/>
                  </a:ext>
                </a:extLst>
              </a:tr>
              <a:tr h="374964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единожды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6841054"/>
                  </a:ext>
                </a:extLst>
              </a:tr>
              <a:tr h="9374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каждое или почти каждое лето на протяжении 6-10 лет (в сезон не одну лагерную смену, а две или три)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46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5618358"/>
                  </a:ext>
                </a:extLst>
              </a:tr>
              <a:tr h="656187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от 2 до 9 раз, но не более трех летних сезонов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43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6070168"/>
                  </a:ext>
                </a:extLst>
              </a:tr>
            </a:tbl>
          </a:graphicData>
        </a:graphic>
      </p:graphicFrame>
      <p:pic>
        <p:nvPicPr>
          <p:cNvPr id="11" name="Picture 2" descr="http://sch1021v.mskobr.ru/images/logo_normal-1401e1667efad29606cdfdd1d90ffe25d413b1d0f75e857e435eab2230f63f39.jpg">
            <a:extLst>
              <a:ext uri="{FF2B5EF4-FFF2-40B4-BE49-F238E27FC236}">
                <a16:creationId xmlns:a16="http://schemas.microsoft.com/office/drawing/2014/main" xmlns="" id="{0F9FD5EC-362C-429C-B6C0-AC6A4B3E8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6448" y="321734"/>
            <a:ext cx="2472042" cy="1402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7030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chelny-bus.do.am/_ph/2/2/56038608.jpg?1538222025">
            <a:extLst>
              <a:ext uri="{FF2B5EF4-FFF2-40B4-BE49-F238E27FC236}">
                <a16:creationId xmlns:a16="http://schemas.microsoft.com/office/drawing/2014/main" xmlns="" id="{DCB2D629-DCF8-4661-9371-B0F644FC98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r="9742" b="-2"/>
          <a:stretch/>
        </p:blipFill>
        <p:spPr bwMode="auto">
          <a:xfrm>
            <a:off x="562765" y="4054032"/>
            <a:ext cx="2472054" cy="2472055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regnum.ru/uploads/pictures/news/2016/04/18/regnum_picture_1460983694580850_normal.jpg">
            <a:extLst>
              <a:ext uri="{FF2B5EF4-FFF2-40B4-BE49-F238E27FC236}">
                <a16:creationId xmlns:a16="http://schemas.microsoft.com/office/drawing/2014/main" xmlns="" id="{AF0BA2B4-C95F-4902-8071-124B5A7E1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8" r="12612"/>
          <a:stretch/>
        </p:blipFill>
        <p:spPr bwMode="auto">
          <a:xfrm>
            <a:off x="9150538" y="546902"/>
            <a:ext cx="2472054" cy="2472055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EB55212-0035-427F-AF47-E8980D0B830A}"/>
              </a:ext>
            </a:extLst>
          </p:cNvPr>
          <p:cNvSpPr/>
          <p:nvPr/>
        </p:nvSpPr>
        <p:spPr>
          <a:xfrm>
            <a:off x="3703899" y="495644"/>
            <a:ext cx="5104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детско-родительская конвенция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ребенок принимал обязательства терпеть дискомфорт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814F3EC-1EFC-497A-95EE-7CA7F16D0D40}"/>
              </a:ext>
            </a:extLst>
          </p:cNvPr>
          <p:cNvSpPr/>
          <p:nvPr/>
        </p:nvSpPr>
        <p:spPr>
          <a:xfrm>
            <a:off x="3034819" y="3164681"/>
            <a:ext cx="90128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 никогда в жизни бы не позволил себе сбежать, зная, что это расстроит мою маму»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№44-27-18, ж., 1962 г.р.)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«родители бы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наругали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да и сам не хотел, иначе бы больше меня никуда не пустили»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№54-05-18, м., 1954 г.р.)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 скучала по дому, но бежать не хотелось. Потому что дома меня ждала железобетонная мама и ее ремень»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№99-17-18, ж., 1973 г.р.)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«домой хотелось, но убежать – нет. Побег из лагеря-это позор на весь лагерь»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№77-01-18, ж., 1972 г.р.)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«что бежать домой если я знал, что ничем хорошим не закончится меня сразу привезут обратно и сдадут»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№44-47-18, м., 1957 г.р.)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«дома было делать нечего. Все дети разъехались, и гулять и играть было не с кем»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№99-36-18, ж., прим.1978 г.р.);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«Да и куда бежать, если до Москвы сто километров?»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Инт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№77-12-18, ж., 1966 г.р.)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7A85BF3-72FF-4C94-9208-DC2F82E4432B}"/>
              </a:ext>
            </a:extLst>
          </p:cNvPr>
          <p:cNvSpPr/>
          <p:nvPr/>
        </p:nvSpPr>
        <p:spPr>
          <a:xfrm>
            <a:off x="202879" y="180356"/>
            <a:ext cx="28319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мысль убежать из лагеря 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хотя бы раз, возникала у 19% 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74% - никогда об этом не думали</a:t>
            </a:r>
          </a:p>
          <a:p>
            <a:endParaRPr lang="ru-RU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остальные хотели домой, но мысли о побеге не допускали, либо изначально планировали уговорить родителей, чтобы вернуться домой до окончания лагерной смены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32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cdn.iz.ru/sites/default/files/styles/900x600/public/photo_item-2017-07/RIAN_00613836.HR_.ru_.jpg?itok=6olUDC3M">
            <a:extLst>
              <a:ext uri="{FF2B5EF4-FFF2-40B4-BE49-F238E27FC236}">
                <a16:creationId xmlns:a16="http://schemas.microsoft.com/office/drawing/2014/main" xmlns="" id="{26283BBD-AD95-41FF-81E6-B54D2EE93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4" r="9369" b="4"/>
          <a:stretch/>
        </p:blipFill>
        <p:spPr bwMode="auto">
          <a:xfrm>
            <a:off x="252911" y="3727896"/>
            <a:ext cx="2849586" cy="2849586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s://img-fotki.yandex.ru/get/1027383/31286093.220/0_ed7f7_baa33029_XXL.jpg">
            <a:extLst>
              <a:ext uri="{FF2B5EF4-FFF2-40B4-BE49-F238E27FC236}">
                <a16:creationId xmlns:a16="http://schemas.microsoft.com/office/drawing/2014/main" xmlns="" id="{5B4FD1AC-6CB3-4FF2-8BD6-196B992ED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1" r="3382" b="4"/>
          <a:stretch/>
        </p:blipFill>
        <p:spPr bwMode="auto">
          <a:xfrm>
            <a:off x="3102497" y="134068"/>
            <a:ext cx="2849586" cy="2849586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img-fotki.yandex.ru/get/38941/225044291.500/0_1891fd_22942839_XXXL.jpg">
            <a:extLst>
              <a:ext uri="{FF2B5EF4-FFF2-40B4-BE49-F238E27FC236}">
                <a16:creationId xmlns:a16="http://schemas.microsoft.com/office/drawing/2014/main" xmlns="" id="{52B794A6-45E1-4F3B-8FC4-CF6B56B652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3" r="21418" b="1"/>
          <a:stretch/>
        </p:blipFill>
        <p:spPr bwMode="auto">
          <a:xfrm>
            <a:off x="9198497" y="3905772"/>
            <a:ext cx="2849586" cy="2849586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40EA061-365D-4F53-9D64-A28C3EF6E1D2}"/>
              </a:ext>
            </a:extLst>
          </p:cNvPr>
          <p:cNvSpPr/>
          <p:nvPr/>
        </p:nvSpPr>
        <p:spPr>
          <a:xfrm>
            <a:off x="3102497" y="349929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выделяли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…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путёвки в пионерские лагеря каждый год для меня и сестры, но я не всегда ездила, а сестра обожала просто. Одно лето она была в лагере 3 смены подряд. …я отдыхала в пионерском лагере раз 5-6 от силы. Я их&lt;пионерские лагеря&gt; не очень любила, так как мне больше нравилось проводить летнее время в городе. Я всегда находила себе занятия по душе. К тому же, там нужно было рано вставать, делать зарядку, ходить везде строем – а это я терпеть не могла»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Инт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№.44-26-18, ж. 1969 г.р.)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75688AC-63C5-44E0-9AD7-58D35E55A8C2}"/>
              </a:ext>
            </a:extLst>
          </p:cNvPr>
          <p:cNvSpPr/>
          <p:nvPr/>
        </p:nvSpPr>
        <p:spPr>
          <a:xfrm>
            <a:off x="171816" y="208086"/>
            <a:ext cx="2715519" cy="203132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пионерские лагеря отличались организацией жизнедеятельности (особенности программы деятельности, позиция вожатых, воспитателей, взрослых)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055EDE0-7E03-49BD-8016-1B008098FB3A}"/>
              </a:ext>
            </a:extLst>
          </p:cNvPr>
          <p:cNvSpPr/>
          <p:nvPr/>
        </p:nvSpPr>
        <p:spPr>
          <a:xfrm>
            <a:off x="7586636" y="1744970"/>
            <a:ext cx="4331488" cy="175432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индивидуальные особенности ребенка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его возраст, психологические особенности (уровень экстраверсии- интроверсии), привычные для него социокультурные условия, имеющийся на тот момент опыт произвольности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Picture 2" descr="http://sch1021v.mskobr.ru/images/logo_normal-1401e1667efad29606cdfdd1d90ffe25d413b1d0f75e857e435eab2230f63f39.jpg">
            <a:extLst>
              <a:ext uri="{FF2B5EF4-FFF2-40B4-BE49-F238E27FC236}">
                <a16:creationId xmlns:a16="http://schemas.microsoft.com/office/drawing/2014/main" xmlns="" id="{DE06C8E9-5432-4F16-AB4A-8EFF7BA9C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56448" y="321734"/>
            <a:ext cx="2472042" cy="1402884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C168E43-A1C8-44C8-A09D-2E15EE220502}"/>
              </a:ext>
            </a:extLst>
          </p:cNvPr>
          <p:cNvSpPr txBox="1"/>
          <p:nvPr/>
        </p:nvSpPr>
        <p:spPr>
          <a:xfrm>
            <a:off x="252911" y="2474893"/>
            <a:ext cx="715401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НРАВИЛОСЬ ЛИ РЕБЕНКУ В ПИОНЕРСКОМ  ЛАГЕРЕ?</a:t>
            </a:r>
          </a:p>
        </p:txBody>
      </p:sp>
    </p:spTree>
    <p:extLst>
      <p:ext uri="{BB962C8B-B14F-4D97-AF65-F5344CB8AC3E}">
        <p14:creationId xmlns:p14="http://schemas.microsoft.com/office/powerpoint/2010/main" val="36993095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1372</Words>
  <Application>Microsoft Office PowerPoint</Application>
  <PresentationFormat>Широкоэкранный</PresentationFormat>
  <Paragraphs>117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СВОБОДА И ПРИНУЖДЕНИЕ  В СОВЕТСКИХ ПИОНЕРСКИХ ЛАГЕРЯХ  60-80 ГГ. ХХ ВЕКА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Борис Куприянов</dc:creator>
  <cp:lastModifiedBy>Николаева Кристина Сергеевна</cp:lastModifiedBy>
  <cp:revision>2</cp:revision>
  <dcterms:created xsi:type="dcterms:W3CDTF">2018-11-22T06:28:55Z</dcterms:created>
  <dcterms:modified xsi:type="dcterms:W3CDTF">2018-11-26T07:11:48Z</dcterms:modified>
</cp:coreProperties>
</file>