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435" r:id="rId2"/>
    <p:sldId id="479" r:id="rId3"/>
    <p:sldId id="490" r:id="rId4"/>
    <p:sldId id="491" r:id="rId5"/>
    <p:sldId id="492" r:id="rId6"/>
    <p:sldId id="489" r:id="rId7"/>
    <p:sldId id="482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A55"/>
    <a:srgbClr val="003F82"/>
    <a:srgbClr val="213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2630" autoAdjust="0"/>
  </p:normalViewPr>
  <p:slideViewPr>
    <p:cSldViewPr snapToGrid="0" snapToObjects="1">
      <p:cViewPr varScale="1">
        <p:scale>
          <a:sx n="104" d="100"/>
          <a:sy n="104" d="100"/>
        </p:scale>
        <p:origin x="18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98CEB53-0488-46CF-93E3-F5728B5520C6}" type="datetimeFigureOut">
              <a:rPr lang="ru-RU"/>
              <a:pPr>
                <a:defRPr/>
              </a:pPr>
              <a:t>15.05.2017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165F79C-E4D5-418C-BBB1-CED79D9070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1322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5F79C-E4D5-418C-BBB1-CED79D90707F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6144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9668B-F44B-459A-87D9-C1E6535C922D}" type="datetime1">
              <a:rPr lang="en-US"/>
              <a:pPr>
                <a:defRPr/>
              </a:pPr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FB3FB-7CA2-45D0-B9A6-B7378DE9172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ADC55-1B9D-4B58-85B7-0AEB7B431BAD}" type="datetime1">
              <a:rPr lang="en-US"/>
              <a:pPr>
                <a:defRPr/>
              </a:pPr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23AF1-3C48-4FFE-B19A-7435F4ED502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0FD9C-56C9-46BF-B84D-FF34E500C0BA}" type="datetime1">
              <a:rPr lang="en-US"/>
              <a:pPr>
                <a:defRPr/>
              </a:pPr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90DE5-1C9A-43A7-9461-0B1AFF1758B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B8503-633D-4976-8ACE-FBDBDDAE64D3}" type="datetime1">
              <a:rPr lang="en-US"/>
              <a:pPr>
                <a:defRPr/>
              </a:pPr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031BF-65B3-43D6-9377-62A92DEEF96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4D4EA-4658-447D-92AA-F57D4CA1785C}" type="datetime1">
              <a:rPr lang="en-US"/>
              <a:pPr>
                <a:defRPr/>
              </a:pPr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20B64-8F08-417B-91AE-C1EA7AC4891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B2F81-63A1-49CD-8441-673123B340EC}" type="datetime1">
              <a:rPr lang="en-US"/>
              <a:pPr>
                <a:defRPr/>
              </a:pPr>
              <a:t>5/15/2017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3F14E-2955-4672-B524-9C33CA227B7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DFAEF-C520-4CD1-A6CB-21B1122D87A5}" type="datetime1">
              <a:rPr lang="en-US"/>
              <a:pPr>
                <a:defRPr/>
              </a:pPr>
              <a:t>5/15/2017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9CBEC-66C2-4A2F-89EC-2ADAF156DBD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12EEE-2149-47DD-B5F2-E93A50E36766}" type="datetime1">
              <a:rPr lang="en-US"/>
              <a:pPr>
                <a:defRPr/>
              </a:pPr>
              <a:t>5/15/2017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37739-AE5B-496E-AEA9-3379A68152F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C3C85-2253-414F-8786-2E38849942F8}" type="datetime1">
              <a:rPr lang="en-US"/>
              <a:pPr>
                <a:defRPr/>
              </a:pPr>
              <a:t>5/15/2017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CE55D-E777-4637-8FA4-61004FB5AF5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02E74-2989-43D2-B072-B8367D9081CB}" type="datetime1">
              <a:rPr lang="en-US"/>
              <a:pPr>
                <a:defRPr/>
              </a:pPr>
              <a:t>5/15/2017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8C65D-436B-4240-9CDB-EC9B99CCBAE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AFDA6-65A3-4B7B-9B9D-4DC7D076A49F}" type="datetime1">
              <a:rPr lang="en-US"/>
              <a:pPr>
                <a:defRPr/>
              </a:pPr>
              <a:t>5/15/2017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ABBBB-3555-45F3-B31A-D12107F2E93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43769AD-D07E-4A13-B365-D575580B6041}" type="datetime1">
              <a:rPr lang="en-US"/>
              <a:pPr>
                <a:defRPr/>
              </a:pPr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AC05836-BAE4-42C1-B6B7-D5DA1038CA7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@Nosov-zakon.ru" TargetMode="External"/><Relationship Id="rId2" Type="http://schemas.openxmlformats.org/officeDocument/2006/relationships/hyperlink" Target="mailto:sergeyfeklin@mail.r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50863" y="6077815"/>
            <a:ext cx="7850187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" name="Параллелограмм 1"/>
          <p:cNvSpPr/>
          <p:nvPr/>
        </p:nvSpPr>
        <p:spPr>
          <a:xfrm>
            <a:off x="1007481" y="815702"/>
            <a:ext cx="7129035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8775" y="2372744"/>
            <a:ext cx="87464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Типовые ошибки и нарушения в деятельности управляющих советов образовательных организаций города </a:t>
            </a:r>
            <a:r>
              <a:rPr lang="ru-RU" sz="2800" b="1" dirty="0" smtClean="0"/>
              <a:t>Москвы:</a:t>
            </a:r>
            <a:r>
              <a:rPr lang="en-US" sz="2800" b="1" dirty="0" smtClean="0"/>
              <a:t> </a:t>
            </a:r>
            <a:r>
              <a:rPr lang="ru-RU" sz="2800" b="1" dirty="0" smtClean="0"/>
              <a:t>от </a:t>
            </a:r>
            <a:r>
              <a:rPr lang="ru-RU" sz="2800" b="1" dirty="0"/>
              <a:t>теории к практике оформления документов</a:t>
            </a:r>
            <a:r>
              <a:rPr lang="ru-RU" sz="2800" b="1" dirty="0" smtClean="0"/>
              <a:t>.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араллелограмм 10"/>
          <p:cNvSpPr/>
          <p:nvPr/>
        </p:nvSpPr>
        <p:spPr>
          <a:xfrm>
            <a:off x="-114300" y="6769893"/>
            <a:ext cx="9372600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-114300" y="6769893"/>
            <a:ext cx="9372600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67151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ДЕЯТЕЛЬНОСТИ УПРАВЛЯЮЩИХ СОВЕТОВ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араллелограмм 16"/>
          <p:cNvSpPr/>
          <p:nvPr/>
        </p:nvSpPr>
        <p:spPr>
          <a:xfrm>
            <a:off x="1007480" y="1832074"/>
            <a:ext cx="7129035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1453" y="2041832"/>
            <a:ext cx="87010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Формальный подход к вопросу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правляющего совета.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локальных актов, регламентирующих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управляющего совета.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управляющего совета.</a:t>
            </a: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порядка принятия и оформления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членами управляющего совета.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открытость работы управляющего совета.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67056" y="0"/>
            <a:ext cx="2576944" cy="4831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ОШИБКИ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6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-114300" y="6769893"/>
            <a:ext cx="9372600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97873" y="938718"/>
            <a:ext cx="854825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3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ст. 25 Федерального закона от 29.12.2012 г. № 273-ФЗ «Об образовании в Российской Федерации»,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уставе образовательной организации должна содержаться наряду с информацией, предусмотренной законодательством Российской Федерации, следующая информация:</a:t>
            </a:r>
          </a:p>
          <a:p>
            <a:pPr indent="360363" algn="just">
              <a:lnSpc>
                <a:spcPct val="13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и компетенция органов управления образовательной организацией, порядок их формирования и сроки полномочий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360363" algn="just">
              <a:lnSpc>
                <a:spcPct val="13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силу п. 5 ст.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5 273-ФЗ структура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порядок формирования, срок полномочий и компетенция органов управления образовательной организацией, порядок принятия ими решений и выступления от имени образовательной организации 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устанавливаются уставом образовательной организации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законодательством Российской Федерации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363" algn="just">
              <a:lnSpc>
                <a:spcPct val="130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363" algn="just">
              <a:lnSpc>
                <a:spcPct val="13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Установление иных, отличных от указанных в уставе образовательной организации структуры, компетенции, порядка формирования, срока полномочий коллегиальных органов недопустимо.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67056" y="0"/>
            <a:ext cx="2576944" cy="4831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ЛНА  УЧРЕЖДЕНИЯ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09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-114300" y="6769893"/>
            <a:ext cx="9372600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97873" y="938718"/>
            <a:ext cx="854825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3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Общая численность, квоты представительства от различных категорий членов управляющего совета, порядок вхождения в состав управляющего совета установлены в уставе образовательной организации. Расширенное толкование таких норм действующим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законодательством РФ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предусмотрено.</a:t>
            </a:r>
          </a:p>
          <a:p>
            <a:pPr indent="360363" algn="just">
              <a:lnSpc>
                <a:spcPct val="13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об управляющем совете и иные документы, регламентирующие деятельность управляющего совета, в т.ч. Положения о порядке выборов, кооптации и проч. не могут противоречить уставу образовательной организации.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363" algn="just">
              <a:lnSpc>
                <a:spcPct val="130000"/>
              </a:lnSpc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363" algn="just">
              <a:lnSpc>
                <a:spcPct val="130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363" algn="just">
              <a:lnSpc>
                <a:spcPct val="13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Члены управляющего совета входят в состав по должности, в результате назначения, путём выборов и кооптации. Несоблюдение процедур вхождения в состав управляющего совета может повлечь переизбрание управляющего совета в связи с выявленными нарушениями в процедурах формирования управляющего совета.</a:t>
            </a:r>
          </a:p>
          <a:p>
            <a:pPr indent="360363" algn="just">
              <a:lnSpc>
                <a:spcPct val="13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Нелегитимный состав не вправе вести работу и принимать решения.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67056" y="0"/>
            <a:ext cx="2576944" cy="4831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УС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863" y="3888797"/>
            <a:ext cx="7850187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27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-114300" y="6769893"/>
            <a:ext cx="9372600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97873" y="661856"/>
            <a:ext cx="8548254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3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Решения управляющего совета регламентируются, в числе прочего, нормами главы 9 Гражданского кодекса Российской Федерации.</a:t>
            </a:r>
          </a:p>
          <a:p>
            <a:pPr indent="360363" algn="just">
              <a:lnSpc>
                <a:spcPct val="13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случае нарушения процедур проведения заседаний управляющего совета, в частности голосований, такой решение может быть признано недействительным полностью или частично согласно ст. 181.3 ГК РФ.</a:t>
            </a:r>
          </a:p>
          <a:p>
            <a:pPr indent="360363" algn="just">
              <a:lnSpc>
                <a:spcPct val="130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363" algn="just">
              <a:lnSpc>
                <a:spcPct val="13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силу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181.2 ГК РФ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принятии решения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составляется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протокол в письменной форме. Протокол подписывается председательствующим 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секретарем.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363" algn="just">
              <a:lnSpc>
                <a:spcPct val="13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протоколе о результатах очного голосования должны быть указаны:</a:t>
            </a:r>
          </a:p>
          <a:p>
            <a:pPr indent="360363" algn="just">
              <a:lnSpc>
                <a:spcPct val="13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дата, время и место проведения собрания;</a:t>
            </a:r>
          </a:p>
          <a:p>
            <a:pPr indent="360363" algn="just">
              <a:lnSpc>
                <a:spcPct val="13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сведения о лицах, принявших участие в собрании;</a:t>
            </a:r>
          </a:p>
          <a:p>
            <a:pPr indent="360363" algn="just">
              <a:lnSpc>
                <a:spcPct val="13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результаты голосования по каждому вопросу повестки дня;</a:t>
            </a:r>
          </a:p>
          <a:p>
            <a:pPr indent="360363" algn="just">
              <a:lnSpc>
                <a:spcPct val="13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сведения о лицах, проводивших подсчет голосов;</a:t>
            </a:r>
          </a:p>
          <a:p>
            <a:pPr indent="360363" algn="just">
              <a:lnSpc>
                <a:spcPct val="13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сведения о лицах, голосовавших против принятия решения собрания и потребовавших внести запись об этом в протокол.</a:t>
            </a:r>
          </a:p>
          <a:p>
            <a:pPr indent="360363" algn="just">
              <a:lnSpc>
                <a:spcPct val="130000"/>
              </a:lnSpc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23709" y="0"/>
            <a:ext cx="3020291" cy="4831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И ОФОРМЛЕНИЕ РЕШЕНИЙ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7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-114300" y="6769893"/>
            <a:ext cx="9372600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97873" y="938718"/>
            <a:ext cx="8548254" cy="5097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 распространённые ошибки:</a:t>
            </a:r>
          </a:p>
          <a:p>
            <a:pPr algn="ctr">
              <a:lnSpc>
                <a:spcPct val="130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Неразмещение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документов, в т.ч.: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положений о комиссиях;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протоколов о проведённых процедурах выборов членов управляющего совета;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протоколов избрания управляющего совета;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приказа об утверждении состава управляющего совета и проч.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Размещение документов в ненадлежащей форме (документы, содержащие подписи, печати, должны быть размещены в сканированном виде. В ином случае эксперт не сможет установить достоверность документов и укажет это как несоответствие).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Несоответствие Положения об управляющем совете уставу Заявителя или Федеральному закону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29.12.2012 г. № 273-ФЗ «Об образовании в Российской Федерации».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67056" y="0"/>
            <a:ext cx="2576944" cy="4831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ОТКРЫТОСТЬ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4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TextBox 18"/>
          <p:cNvSpPr txBox="1">
            <a:spLocks noChangeArrowheads="1"/>
          </p:cNvSpPr>
          <p:nvPr/>
        </p:nvSpPr>
        <p:spPr bwMode="auto">
          <a:xfrm>
            <a:off x="693647" y="1488988"/>
            <a:ext cx="7889966" cy="150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ＭＳ Ｐゴシック" charset="-128"/>
              <a:buNone/>
            </a:pPr>
            <a:endParaRPr lang="ru-RU" altLang="ru-RU" dirty="0" smtClean="0"/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ＭＳ Ｐゴシック" charset="-128"/>
              <a:buNone/>
            </a:pPr>
            <a:r>
              <a:rPr lang="ru-RU" altLang="ru-RU" dirty="0" smtClean="0"/>
              <a:t>Задать интересующий Вас вопрос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ＭＳ Ｐゴシック" charset="-128"/>
              <a:buNone/>
            </a:pPr>
            <a:r>
              <a:rPr lang="ru-RU" altLang="ru-RU" dirty="0" smtClean="0"/>
              <a:t>по типовым </a:t>
            </a:r>
            <a:r>
              <a:rPr lang="ru-RU" altLang="ru-RU" dirty="0"/>
              <a:t>ошибкам и </a:t>
            </a:r>
            <a:r>
              <a:rPr lang="ru-RU" altLang="ru-RU" dirty="0" smtClean="0"/>
              <a:t>нарушениям </a:t>
            </a:r>
            <a:r>
              <a:rPr lang="ru-RU" altLang="ru-RU" dirty="0"/>
              <a:t>в деятельности управляющих советов образовательных организаций города </a:t>
            </a:r>
            <a:r>
              <a:rPr lang="ru-RU" altLang="ru-RU" dirty="0" smtClean="0"/>
              <a:t>Москвы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ＭＳ Ｐゴシック" charset="-128"/>
              <a:buNone/>
            </a:pPr>
            <a:r>
              <a:rPr lang="ru-RU" altLang="ru-RU" dirty="0" smtClean="0"/>
              <a:t>можно по следующим контактам:</a:t>
            </a:r>
            <a:endParaRPr lang="ru-RU" altLang="ru-RU" dirty="0"/>
          </a:p>
        </p:txBody>
      </p:sp>
      <p:sp>
        <p:nvSpPr>
          <p:cNvPr id="10" name="Параллелограмм 9"/>
          <p:cNvSpPr/>
          <p:nvPr/>
        </p:nvSpPr>
        <p:spPr>
          <a:xfrm>
            <a:off x="-114300" y="6769893"/>
            <a:ext cx="9372600" cy="88107"/>
          </a:xfrm>
          <a:prstGeom prst="parallelogram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3647" y="3811782"/>
            <a:ext cx="3693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dirty="0"/>
              <a:t>Феклин Сергей Иванович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hlinkClick r:id="rId2"/>
              </a:rPr>
              <a:t>sergeyfeklin@mail.ru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07424" y="3807524"/>
            <a:ext cx="3693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dirty="0" smtClean="0"/>
              <a:t>Носов Кирилл Владимирович</a:t>
            </a:r>
            <a:endParaRPr lang="ru-RU" altLang="ru-RU" dirty="0"/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hlinkClick r:id="rId3"/>
              </a:rPr>
              <a:t>k@nosov-zakon.ru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362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2808</TotalTime>
  <Words>503</Words>
  <Application>Microsoft Office PowerPoint</Application>
  <PresentationFormat>Экран (4:3)</PresentationFormat>
  <Paragraphs>58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Myriad Pro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Аккредитация УС</dc:title>
  <dc:creator>Kirill Nosov</dc:creator>
  <cp:lastModifiedBy>Kirill Nosov</cp:lastModifiedBy>
  <cp:revision>357</cp:revision>
  <dcterms:created xsi:type="dcterms:W3CDTF">2010-09-30T06:45:29Z</dcterms:created>
  <dcterms:modified xsi:type="dcterms:W3CDTF">2017-05-15T11:20:54Z</dcterms:modified>
</cp:coreProperties>
</file>