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57" r:id="rId5"/>
    <p:sldId id="259" r:id="rId6"/>
    <p:sldId id="258" r:id="rId7"/>
    <p:sldId id="261" r:id="rId8"/>
    <p:sldId id="260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F8D389-92DA-4C20-A690-BAB4DB8B537C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AFCA495-8808-4FF7-831D-1B4BA60795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20" cy="17801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/>
              <a:t>Возможности школьных сайтов, социальных сетей, мессенджеров и блогов для формирования эффективных информационно-коммуникативных связей между членами управляющих советов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3828008"/>
            <a:ext cx="6400800" cy="1473200"/>
          </a:xfrm>
        </p:spPr>
        <p:txBody>
          <a:bodyPr/>
          <a:lstStyle/>
          <a:p>
            <a:r>
              <a:rPr lang="ru-RU" b="1" dirty="0"/>
              <a:t>И.Ю. Иванов</a:t>
            </a:r>
            <a:r>
              <a:rPr lang="ru-RU" dirty="0"/>
              <a:t>, магистр по управлению образованием  (НИУ ВШЭ), эксперт Института развития государственно-общественного управления образованием </a:t>
            </a:r>
          </a:p>
        </p:txBody>
      </p:sp>
    </p:spTree>
    <p:extLst>
      <p:ext uri="{BB962C8B-B14F-4D97-AF65-F5344CB8AC3E}">
        <p14:creationId xmlns:p14="http://schemas.microsoft.com/office/powerpoint/2010/main" val="225789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4424613" cy="3607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001516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22375"/>
            <a:ext cx="5077288" cy="363692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51" y="2225155"/>
            <a:ext cx="1709718" cy="1709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8" y="3975762"/>
            <a:ext cx="1737360" cy="23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Кейсы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5" y="2636912"/>
            <a:ext cx="4175690" cy="31317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60" y="2636912"/>
            <a:ext cx="4255120" cy="31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1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/>
              <a:t>“Управлять - значит </a:t>
            </a:r>
            <a:r>
              <a:rPr lang="ru-RU" b="1" i="1" dirty="0"/>
              <a:t>предвидеть</a:t>
            </a:r>
            <a:r>
              <a:rPr lang="ru-RU" dirty="0"/>
              <a:t>, </a:t>
            </a:r>
            <a:r>
              <a:rPr lang="ru-RU" b="1" i="1" dirty="0"/>
              <a:t>организовывать</a:t>
            </a:r>
            <a:r>
              <a:rPr lang="ru-RU" dirty="0"/>
              <a:t>, </a:t>
            </a:r>
            <a:r>
              <a:rPr lang="ru-RU" b="1" i="1" dirty="0"/>
              <a:t>распоряжаться</a:t>
            </a:r>
            <a:r>
              <a:rPr lang="ru-RU" dirty="0"/>
              <a:t>, </a:t>
            </a:r>
            <a:r>
              <a:rPr lang="ru-RU" b="1" i="1" dirty="0"/>
              <a:t>координировать</a:t>
            </a:r>
            <a:r>
              <a:rPr lang="ru-RU" dirty="0"/>
              <a:t> и </a:t>
            </a:r>
            <a:r>
              <a:rPr lang="ru-RU" b="1" i="1" dirty="0"/>
              <a:t>контролировать</a:t>
            </a:r>
            <a:r>
              <a:rPr lang="ru-RU" dirty="0"/>
              <a:t>; </a:t>
            </a:r>
            <a:r>
              <a:rPr lang="ru-RU" b="1" i="1" dirty="0"/>
              <a:t>предвидеть</a:t>
            </a:r>
            <a:r>
              <a:rPr lang="ru-RU" dirty="0"/>
              <a:t>, то есть учитывать грядущее и вырабатывать программу действия; </a:t>
            </a:r>
            <a:r>
              <a:rPr lang="ru-RU" b="1" i="1" dirty="0"/>
              <a:t>организовывать</a:t>
            </a:r>
            <a:r>
              <a:rPr lang="ru-RU" dirty="0"/>
              <a:t>, то есть строить двойной - материальный и </a:t>
            </a:r>
            <a:r>
              <a:rPr lang="ru-RU" b="1" i="1" dirty="0">
                <a:solidFill>
                  <a:srgbClr val="00B050"/>
                </a:solidFill>
              </a:rPr>
              <a:t>социальный</a:t>
            </a:r>
            <a:r>
              <a:rPr lang="ru-RU" dirty="0"/>
              <a:t> - организм учреждения &lt;</a:t>
            </a:r>
            <a:r>
              <a:rPr lang="en-US" dirty="0"/>
              <a:t>…</a:t>
            </a:r>
            <a:r>
              <a:rPr lang="ru-RU" dirty="0"/>
              <a:t>&gt;”</a:t>
            </a:r>
            <a:r>
              <a:rPr lang="en-US" dirty="0"/>
              <a:t> </a:t>
            </a:r>
            <a:r>
              <a:rPr lang="ru-RU" dirty="0"/>
              <a:t>Анри Файоль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0418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2780928"/>
            <a:ext cx="8229600" cy="3336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Информация - это </a:t>
            </a:r>
            <a:r>
              <a:rPr lang="ru-RU" b="1" i="1" dirty="0"/>
              <a:t>любые сведения</a:t>
            </a:r>
            <a:r>
              <a:rPr lang="ru-RU" i="1" dirty="0"/>
              <a:t>, принимаемые и передаваемые, сохраняемые различными источниками. </a:t>
            </a:r>
          </a:p>
          <a:p>
            <a:endParaRPr lang="ru-RU" i="1" dirty="0"/>
          </a:p>
          <a:p>
            <a:pPr marL="0" indent="0">
              <a:buNone/>
            </a:pPr>
            <a:r>
              <a:rPr lang="ru-RU" i="1" dirty="0"/>
              <a:t>Информация - это </a:t>
            </a:r>
            <a:r>
              <a:rPr lang="ru-RU" b="1" i="1" dirty="0"/>
              <a:t>значимые сведения</a:t>
            </a:r>
            <a:r>
              <a:rPr lang="ru-RU" i="1" dirty="0"/>
              <a:t> о чём-либо, когда форма их представления также является информацией, то есть имеет форматирующую функцию в соответствии с собственной природой.</a:t>
            </a:r>
          </a:p>
          <a:p>
            <a:endParaRPr lang="ru-RU" i="1" dirty="0"/>
          </a:p>
          <a:p>
            <a:pPr marL="0" indent="0">
              <a:buNone/>
            </a:pPr>
            <a:r>
              <a:rPr lang="ru-RU" i="1" dirty="0"/>
              <a:t>Информация - это </a:t>
            </a:r>
            <a:r>
              <a:rPr lang="ru-RU" b="1" i="1" dirty="0"/>
              <a:t>значение</a:t>
            </a:r>
            <a:r>
              <a:rPr lang="ru-RU" i="1" dirty="0"/>
              <a:t>, вкладываемое человеком в данные на основании известных соглашений, используемых для их представления.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17406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24943"/>
            <a:ext cx="8190596" cy="3306835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Коммуникация – в широком смысле </a:t>
            </a:r>
            <a:r>
              <a:rPr lang="ru-RU" b="1" i="1" dirty="0"/>
              <a:t>передача сообщения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Коммуникация – это общение, </a:t>
            </a:r>
            <a:r>
              <a:rPr lang="ru-RU" b="1" i="1" dirty="0"/>
              <a:t>обмен</a:t>
            </a:r>
            <a:r>
              <a:rPr lang="ru-RU" i="1" dirty="0"/>
              <a:t> мыслями, сведениями и идеями, передача того или иного содержания.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Коммуникация – это </a:t>
            </a:r>
            <a:r>
              <a:rPr lang="ru-RU" b="1" i="1" dirty="0"/>
              <a:t>процесс</a:t>
            </a:r>
            <a:r>
              <a:rPr lang="ru-RU" i="1" dirty="0"/>
              <a:t> </a:t>
            </a:r>
            <a:r>
              <a:rPr lang="ru-RU" b="1" i="1" dirty="0"/>
              <a:t>создания</a:t>
            </a:r>
            <a:r>
              <a:rPr lang="ru-RU" i="1" dirty="0"/>
              <a:t> новой информации и нового содержания.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93077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Внутренняя коммуникация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5076056" y="2780928"/>
            <a:ext cx="3384376" cy="36004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b="1" i="1" dirty="0"/>
              <a:t>Постановка вопроса.</a:t>
            </a:r>
          </a:p>
          <a:p>
            <a:pPr marL="457200" indent="-457200">
              <a:buAutoNum type="arabicPeriod"/>
            </a:pPr>
            <a:r>
              <a:rPr lang="ru-RU" b="1" i="1" dirty="0"/>
              <a:t>Сбор информации.</a:t>
            </a:r>
          </a:p>
          <a:p>
            <a:pPr marL="457200" indent="-457200">
              <a:buAutoNum type="arabicPeriod"/>
            </a:pPr>
            <a:r>
              <a:rPr lang="ru-RU" b="1" i="1" dirty="0"/>
              <a:t>Анализ информации.</a:t>
            </a:r>
          </a:p>
          <a:p>
            <a:pPr marL="457200" indent="-457200">
              <a:buAutoNum type="arabicPeriod"/>
            </a:pPr>
            <a:r>
              <a:rPr lang="ru-RU" b="1" i="1" dirty="0"/>
              <a:t>Определение структуры проблемы.</a:t>
            </a:r>
          </a:p>
          <a:p>
            <a:pPr marL="457200" indent="-457200">
              <a:buAutoNum type="arabicPeriod"/>
            </a:pPr>
            <a:r>
              <a:rPr lang="ru-RU" b="1" i="1" dirty="0"/>
              <a:t>Выработка решения проблемы и альтернативы решения проблемы.</a:t>
            </a:r>
          </a:p>
          <a:p>
            <a:pPr marL="457200" indent="-457200">
              <a:buAutoNum type="arabicPeriod"/>
            </a:pPr>
            <a:r>
              <a:rPr lang="ru-RU" dirty="0">
                <a:highlight>
                  <a:srgbClr val="FFFF00"/>
                </a:highlight>
              </a:rPr>
              <a:t>Реализация решения.</a:t>
            </a:r>
          </a:p>
          <a:p>
            <a:pPr marL="457200" indent="-457200">
              <a:buAutoNum type="arabicPeriod"/>
            </a:pPr>
            <a:r>
              <a:rPr lang="ru-RU" b="1" i="1" dirty="0"/>
              <a:t>Контроль исполнения.</a:t>
            </a:r>
          </a:p>
          <a:p>
            <a:pPr marL="457200" indent="-457200">
              <a:buAutoNum type="arabicPeriod"/>
            </a:pPr>
            <a:r>
              <a:rPr lang="ru-RU" b="1" i="1" dirty="0"/>
              <a:t>Оценка эффективности.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1" y="2780928"/>
            <a:ext cx="454360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84168" y="2780928"/>
            <a:ext cx="2736304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Текущая.</a:t>
            </a:r>
          </a:p>
          <a:p>
            <a:pPr marL="0" indent="0">
              <a:buNone/>
            </a:pPr>
            <a:r>
              <a:rPr lang="ru-RU" dirty="0"/>
              <a:t>Ситуативная.</a:t>
            </a:r>
          </a:p>
          <a:p>
            <a:pPr marL="0" indent="0">
              <a:buNone/>
            </a:pPr>
            <a:r>
              <a:rPr lang="ru-RU" dirty="0"/>
              <a:t>Репутационная.</a:t>
            </a:r>
          </a:p>
          <a:p>
            <a:pPr marL="0" indent="0">
              <a:buNone/>
            </a:pPr>
            <a:r>
              <a:rPr lang="ru-RU" dirty="0"/>
              <a:t>Информационная.</a:t>
            </a:r>
          </a:p>
          <a:p>
            <a:pPr marL="0" indent="0">
              <a:buNone/>
            </a:pPr>
            <a:r>
              <a:rPr lang="ru-RU" dirty="0"/>
              <a:t>Проектная.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Внешняя коммуникация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5616624" cy="25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</a:t>
            </a:r>
            <a:r>
              <a:rPr lang="ru-RU" dirty="0"/>
              <a:t>-инструменты коммуникации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1905075" cy="19050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4221088"/>
            <a:ext cx="1824484" cy="22776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11588"/>
            <a:ext cx="2153816" cy="16153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61" y="4429520"/>
            <a:ext cx="1860798" cy="18607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53" y="2611588"/>
            <a:ext cx="1866453" cy="18664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41" y="4595371"/>
            <a:ext cx="2641476" cy="1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2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Коммуникация с сообществом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1326502" cy="13265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0974"/>
            <a:ext cx="2318149" cy="1310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1513380" cy="15133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15" y="4544234"/>
            <a:ext cx="2020175" cy="16430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77" y="2674409"/>
            <a:ext cx="3436764" cy="21385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56" y="4653136"/>
            <a:ext cx="1933005" cy="19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/>
              <a:t>Кейсы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5327683" cy="399826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1" y="4437112"/>
            <a:ext cx="2201540" cy="22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504</TotalTime>
  <Words>236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Candara</vt:lpstr>
      <vt:lpstr>Symbol</vt:lpstr>
      <vt:lpstr>Волна</vt:lpstr>
      <vt:lpstr>Возможности школьных сайтов, социальных сетей, мессенджеров и блогов для формирования эффективных информационно-коммуникативных связей между членами управляющих советов</vt:lpstr>
      <vt:lpstr>Управление</vt:lpstr>
      <vt:lpstr>Информация</vt:lpstr>
      <vt:lpstr>Коммуникация</vt:lpstr>
      <vt:lpstr>Внутренняя коммуникация</vt:lpstr>
      <vt:lpstr>Внешняя коммуникация</vt:lpstr>
      <vt:lpstr>Web-инструменты коммуникации </vt:lpstr>
      <vt:lpstr>Коммуникация с сообществом</vt:lpstr>
      <vt:lpstr>Кейсы</vt:lpstr>
      <vt:lpstr>Кейсы</vt:lpstr>
      <vt:lpstr>Кейсы</vt:lpstr>
      <vt:lpstr>Кейсы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членов школьных советов  как фактор формирования их профессиональных и правовых компетенций  (на примере зарубежного опыта)</dc:title>
  <dc:creator>Иванов</dc:creator>
  <cp:lastModifiedBy>Ivan Ivanov</cp:lastModifiedBy>
  <cp:revision>21</cp:revision>
  <dcterms:created xsi:type="dcterms:W3CDTF">2016-12-20T12:46:36Z</dcterms:created>
  <dcterms:modified xsi:type="dcterms:W3CDTF">2017-05-14T12:26:15Z</dcterms:modified>
</cp:coreProperties>
</file>