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551" r:id="rId4"/>
    <p:sldId id="501" r:id="rId5"/>
    <p:sldId id="53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43" r:id="rId16"/>
    <p:sldId id="544" r:id="rId17"/>
    <p:sldId id="545" r:id="rId18"/>
    <p:sldId id="547" r:id="rId19"/>
    <p:sldId id="548" r:id="rId20"/>
    <p:sldId id="546" r:id="rId21"/>
    <p:sldId id="539" r:id="rId22"/>
    <p:sldId id="522" r:id="rId23"/>
    <p:sldId id="523" r:id="rId24"/>
    <p:sldId id="525" r:id="rId25"/>
    <p:sldId id="526" r:id="rId26"/>
    <p:sldId id="540" r:id="rId27"/>
    <p:sldId id="541" r:id="rId28"/>
    <p:sldId id="542" r:id="rId29"/>
    <p:sldId id="549" r:id="rId30"/>
    <p:sldId id="518" r:id="rId31"/>
    <p:sldId id="519" r:id="rId32"/>
    <p:sldId id="520" r:id="rId33"/>
    <p:sldId id="553" r:id="rId34"/>
    <p:sldId id="521" r:id="rId35"/>
    <p:sldId id="552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2A55"/>
    <a:srgbClr val="003F82"/>
    <a:srgbClr val="2138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40" autoAdjust="0"/>
  </p:normalViewPr>
  <p:slideViewPr>
    <p:cSldViewPr snapToGrid="0" snapToObjects="1">
      <p:cViewPr varScale="1">
        <p:scale>
          <a:sx n="74" d="100"/>
          <a:sy n="74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4.6464592185739464E-2"/>
                  <c:y val="0.42163160054555765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baseline="0" dirty="0" smtClean="0"/>
                      <a:t>Выполняю все формальные обязанности, но пока достаточно пассивен, присматриваюсь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328259081261017E-2"/>
                  <c:y val="0.70041533642540765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baseline="0" dirty="0" smtClean="0"/>
                      <a:t>Проявляю активность и инициативность, вижу свой реальный вклад в подготовку, обсуждение и принятие решений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2765054830848464E-2"/>
                  <c:y val="0.2096638013641844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Затрудняюсь ответить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Выполняю все формальные обязанности, но пока достаточно пассивен, присматриваюсь</c:v>
                </c:pt>
                <c:pt idx="1">
                  <c:v>Проявляю активность и инициативность, вижу свой реальный вклад в подготовку, обсуждение и принятие решений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0.68000000000000083</c:v>
                </c:pt>
                <c:pt idx="2">
                  <c:v>9.0000000000000066E-2</c:v>
                </c:pt>
              </c:numCache>
            </c:numRef>
          </c:val>
        </c:ser>
        <c:shape val="cylinder"/>
        <c:axId val="68758144"/>
        <c:axId val="68780416"/>
        <c:axId val="137324736"/>
      </c:bar3DChart>
      <c:catAx>
        <c:axId val="68758144"/>
        <c:scaling>
          <c:orientation val="minMax"/>
        </c:scaling>
        <c:delete val="1"/>
        <c:axPos val="b"/>
        <c:minorGridlines/>
        <c:tickLblPos val="none"/>
        <c:crossAx val="68780416"/>
        <c:crosses val="autoZero"/>
        <c:auto val="1"/>
        <c:lblAlgn val="ctr"/>
        <c:lblOffset val="100"/>
      </c:catAx>
      <c:valAx>
        <c:axId val="6878041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tickLblPos val="nextTo"/>
        <c:crossAx val="68758144"/>
        <c:crosses val="autoZero"/>
        <c:crossBetween val="between"/>
      </c:valAx>
      <c:serAx>
        <c:axId val="137324736"/>
        <c:scaling>
          <c:orientation val="minMax"/>
        </c:scaling>
        <c:delete val="1"/>
        <c:axPos val="b"/>
        <c:tickLblPos val="none"/>
        <c:crossAx val="6878041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лекции</c:v>
                </c:pt>
                <c:pt idx="1">
                  <c:v>дискуссии</c:v>
                </c:pt>
                <c:pt idx="2">
                  <c:v>деловые игры</c:v>
                </c:pt>
                <c:pt idx="3">
                  <c:v>тренинги</c:v>
                </c:pt>
                <c:pt idx="4">
                  <c:v>практикумы</c:v>
                </c:pt>
                <c:pt idx="5">
                  <c:v>лекции и иное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123</c:v>
                </c:pt>
                <c:pt idx="2">
                  <c:v>149</c:v>
                </c:pt>
                <c:pt idx="3">
                  <c:v>204</c:v>
                </c:pt>
                <c:pt idx="4">
                  <c:v>253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лекции</c:v>
                </c:pt>
                <c:pt idx="1">
                  <c:v>дискуссии</c:v>
                </c:pt>
                <c:pt idx="2">
                  <c:v>деловые игры</c:v>
                </c:pt>
                <c:pt idx="3">
                  <c:v>тренинги</c:v>
                </c:pt>
                <c:pt idx="4">
                  <c:v>практикумы</c:v>
                </c:pt>
                <c:pt idx="5">
                  <c:v>лекции и иное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лекции</c:v>
                </c:pt>
                <c:pt idx="1">
                  <c:v>дискуссии</c:v>
                </c:pt>
                <c:pt idx="2">
                  <c:v>деловые игры</c:v>
                </c:pt>
                <c:pt idx="3">
                  <c:v>тренинги</c:v>
                </c:pt>
                <c:pt idx="4">
                  <c:v>практикумы</c:v>
                </c:pt>
                <c:pt idx="5">
                  <c:v>лекции и иное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overlap val="100"/>
        <c:axId val="125456768"/>
        <c:axId val="125458304"/>
      </c:barChart>
      <c:catAx>
        <c:axId val="125456768"/>
        <c:scaling>
          <c:orientation val="minMax"/>
        </c:scaling>
        <c:axPos val="b"/>
        <c:majorGridlines/>
        <c:minorGridlines/>
        <c:tickLblPos val="nextTo"/>
        <c:crossAx val="125458304"/>
        <c:crosses val="autoZero"/>
        <c:auto val="1"/>
        <c:lblAlgn val="ctr"/>
        <c:lblOffset val="100"/>
      </c:catAx>
      <c:valAx>
        <c:axId val="125458304"/>
        <c:scaling>
          <c:orientation val="minMax"/>
        </c:scaling>
        <c:axPos val="l"/>
        <c:majorGridlines/>
        <c:numFmt formatCode="General" sourceLinked="1"/>
        <c:tickLblPos val="nextTo"/>
        <c:crossAx val="125456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Да, обязательно</c:v>
                </c:pt>
                <c:pt idx="1">
                  <c:v>Желательно, но не обязательно</c:v>
                </c:pt>
                <c:pt idx="2">
                  <c:v>Неважно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333</c:v>
                </c:pt>
                <c:pt idx="1">
                  <c:v>56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Да, обязательно</c:v>
                </c:pt>
                <c:pt idx="1">
                  <c:v>Желательно, но не обязательно</c:v>
                </c:pt>
                <c:pt idx="2">
                  <c:v>Неважно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Да, обязательно</c:v>
                </c:pt>
                <c:pt idx="1">
                  <c:v>Желательно, но не обязательно</c:v>
                </c:pt>
                <c:pt idx="2">
                  <c:v>Неважно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100"/>
        <c:overlap val="100"/>
        <c:axId val="126026112"/>
        <c:axId val="126027648"/>
      </c:barChart>
      <c:catAx>
        <c:axId val="126026112"/>
        <c:scaling>
          <c:orientation val="minMax"/>
        </c:scaling>
        <c:axPos val="l"/>
        <c:tickLblPos val="nextTo"/>
        <c:crossAx val="126027648"/>
        <c:crosses val="autoZero"/>
        <c:auto val="1"/>
        <c:lblAlgn val="ctr"/>
        <c:lblOffset val="100"/>
      </c:catAx>
      <c:valAx>
        <c:axId val="126027648"/>
        <c:scaling>
          <c:orientation val="minMax"/>
        </c:scaling>
        <c:axPos val="b"/>
        <c:majorGridlines/>
        <c:numFmt formatCode="General" sourceLinked="1"/>
        <c:tickLblPos val="nextTo"/>
        <c:crossAx val="126026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2976556871523692E-2"/>
          <c:y val="0.10768747759254055"/>
          <c:w val="0.97228842360201184"/>
          <c:h val="0.8557020103297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Совпала с моими ожиданиями - это то, что я хотел и был готов делать</c:v>
                </c:pt>
                <c:pt idx="1">
                  <c:v>Не совпала с существовавшими у меня представлениями и ожиданиями</c:v>
                </c:pt>
                <c:pt idx="2">
                  <c:v>Совпала с моими ожиданиями, но показала, что я не вполне готов к такой ответственной роли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9.0000000000000024E-2</c:v>
                </c:pt>
                <c:pt idx="2">
                  <c:v>0.23</c:v>
                </c:pt>
                <c:pt idx="3">
                  <c:v>0.12000000000000002</c:v>
                </c:pt>
              </c:numCache>
            </c:numRef>
          </c:val>
        </c:ser>
        <c:overlap val="100"/>
        <c:axId val="125183872"/>
        <c:axId val="125185408"/>
      </c:barChart>
      <c:catAx>
        <c:axId val="125183872"/>
        <c:scaling>
          <c:orientation val="minMax"/>
        </c:scaling>
        <c:axPos val="b"/>
        <c:majorGridlines/>
        <c:minorGridlines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185408"/>
        <c:crosses val="autoZero"/>
        <c:auto val="1"/>
        <c:lblAlgn val="ctr"/>
        <c:lblOffset val="100"/>
      </c:catAx>
      <c:valAx>
        <c:axId val="125185408"/>
        <c:scaling>
          <c:orientation val="minMax"/>
        </c:scaling>
        <c:axPos val="l"/>
        <c:majorGridlines/>
        <c:numFmt formatCode="0%" sourceLinked="1"/>
        <c:tickLblPos val="nextTo"/>
        <c:crossAx val="125183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88648645249584"/>
          <c:y val="2.623002897613581E-2"/>
          <c:w val="0.87214130998365624"/>
          <c:h val="0.7432836550345448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Усиление влияния родителей на жизнь школы</c:v>
                </c:pt>
                <c:pt idx="1">
                  <c:v>Повышение качества образования в школе</c:v>
                </c:pt>
                <c:pt idx="2">
                  <c:v>Защита прав и интересов участников образовательного процесса</c:v>
                </c:pt>
                <c:pt idx="3">
                  <c:v>Создание качественных условий для обучения</c:v>
                </c:pt>
                <c:pt idx="4">
                  <c:v>Повышение эффективности расходования средств</c:v>
                </c:pt>
                <c:pt idx="5">
                  <c:v>Усиление роли школы в местном социуме</c:v>
                </c:pt>
                <c:pt idx="6">
                  <c:v>Усиление ориентации содержания образования потребностям учащихся и родителей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0.1</c:v>
                </c:pt>
                <c:pt idx="1">
                  <c:v>0.14000000000000001</c:v>
                </c:pt>
                <c:pt idx="2">
                  <c:v>0.25</c:v>
                </c:pt>
                <c:pt idx="3">
                  <c:v>0.18000000000000013</c:v>
                </c:pt>
                <c:pt idx="4">
                  <c:v>6.0000000000000032E-2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overlap val="100"/>
        <c:axId val="124740352"/>
        <c:axId val="124741888"/>
      </c:barChart>
      <c:catAx>
        <c:axId val="124740352"/>
        <c:scaling>
          <c:orientation val="minMax"/>
        </c:scaling>
        <c:axPos val="b"/>
        <c:majorGridlines/>
        <c:minorGridlines/>
        <c:tickLblPos val="nextTo"/>
        <c:txPr>
          <a:bodyPr rot="0" vert="horz"/>
          <a:lstStyle/>
          <a:p>
            <a:pPr>
              <a:defRPr sz="11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741888"/>
        <c:crosses val="autoZero"/>
        <c:auto val="1"/>
        <c:lblAlgn val="ctr"/>
        <c:lblOffset val="100"/>
      </c:catAx>
      <c:valAx>
        <c:axId val="124741888"/>
        <c:scaling>
          <c:orientation val="minMax"/>
        </c:scaling>
        <c:axPos val="l"/>
        <c:majorGridlines/>
        <c:numFmt formatCode="0.00%" sourceLinked="1"/>
        <c:tickLblPos val="nextTo"/>
        <c:crossAx val="124740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bg2">
                  <a:lumMod val="90000"/>
                </a:schemeClr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tx2"/>
              </a:solidFill>
            </c:spPr>
          </c:dPt>
          <c:dPt>
            <c:idx val="7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Стала более понятной система принятия решений </c:v>
                </c:pt>
                <c:pt idx="1">
                  <c:v>Сформировались более доверительные отношения между администрацией/родителями/работниками/учащимися</c:v>
                </c:pt>
                <c:pt idx="2">
                  <c:v>Появилась возможность для выражения интересов родителей/работников/учащихся</c:v>
                </c:pt>
                <c:pt idx="3">
                  <c:v>При принятии решений стали учитываться интересы родителей/работников/учащихся</c:v>
                </c:pt>
                <c:pt idx="4">
                  <c:v>В совет пришли люди, обладающие ценной квалификацией: экономисты, юристы, программисты</c:v>
                </c:pt>
                <c:pt idx="5">
                  <c:v>Появился орган, который может разрешать конфликты и проблемы</c:v>
                </c:pt>
                <c:pt idx="6">
                  <c:v>Появилась возможность решать вопросы, который один директор не мог решить</c:v>
                </c:pt>
                <c:pt idx="7">
                  <c:v>Повысилась активность родителей/учащихся</c:v>
                </c:pt>
                <c:pt idx="8">
                  <c:v>Появился действенный механизм учета «общественного заказа» на содержание, качество образования</c:v>
                </c:pt>
              </c:strCache>
            </c:strRef>
          </c:cat>
          <c:val>
            <c:numRef>
              <c:f>Лист1!$B$2:$B$10</c:f>
              <c:numCache>
                <c:formatCode>_-* #,##0.00_р_._-;\-* #,##0.00_р_._-;_-* "-"??_р_._-;_-@_-</c:formatCode>
                <c:ptCount val="9"/>
                <c:pt idx="0">
                  <c:v>15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8</c:v>
                </c:pt>
                <c:pt idx="5">
                  <c:v>12</c:v>
                </c:pt>
                <c:pt idx="6">
                  <c:v>4</c:v>
                </c:pt>
                <c:pt idx="7">
                  <c:v>8</c:v>
                </c:pt>
                <c:pt idx="8">
                  <c:v>4</c:v>
                </c:pt>
              </c:numCache>
            </c:numRef>
          </c:val>
        </c:ser>
        <c:dLbls>
          <c:showVal val="1"/>
        </c:dLbls>
        <c:overlap val="-25"/>
        <c:axId val="125510400"/>
        <c:axId val="125511936"/>
      </c:barChart>
      <c:catAx>
        <c:axId val="125510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511936"/>
        <c:crosses val="autoZero"/>
        <c:auto val="1"/>
        <c:lblAlgn val="ctr"/>
        <c:lblOffset val="100"/>
      </c:catAx>
      <c:valAx>
        <c:axId val="125511936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none"/>
        <c:tickLblPos val="none"/>
        <c:crossAx val="12551040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28</a:t>
                    </a:r>
                    <a:r>
                      <a:rPr lang="ru-RU" smtClean="0"/>
                      <a:t>%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r>
                      <a:rPr lang="en-US" smtClean="0"/>
                      <a:t>  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25</a:t>
                    </a:r>
                    <a:r>
                      <a:rPr lang="ru-RU" smtClean="0"/>
                      <a:t>%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10</a:t>
                    </a:r>
                    <a:r>
                      <a:rPr lang="ru-RU" smtClean="0"/>
                      <a:t>%</a:t>
                    </a:r>
                    <a:r>
                      <a:rPr lang="en-US" smtClean="0"/>
                      <a:t>   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Нужно собрать в совете не случайных, действительно активных, ответственных людей</c:v>
                </c:pt>
                <c:pt idx="1">
                  <c:v>Необходимо более активное и ответственное отношение к работе членов совета</c:v>
                </c:pt>
                <c:pt idx="2">
                  <c:v>Нужно обучение членов совета - школьных управляющих</c:v>
                </c:pt>
                <c:pt idx="3">
                  <c:v>Нужно время для формирования отношений доверия и умения сотрудничать между членами совета - директором, родителями, работниками школы, учениками</c:v>
                </c:pt>
                <c:pt idx="4">
                  <c:v>Нужно время – общественные управляющие постепенно освоят полномочия, научатся принимать решения</c:v>
                </c:pt>
                <c:pt idx="5">
                  <c:v>Должна измениться позиция директора, он должен реально увидеть в совете партнера в управлении, поделиться полномочиями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_-* #,##0.00_р_._-;\-* #,##0.00_р_._-;_-* "-"??_р_._-;_-@_-</c:formatCode>
                <c:ptCount val="7"/>
                <c:pt idx="0">
                  <c:v>28</c:v>
                </c:pt>
                <c:pt idx="1">
                  <c:v>12</c:v>
                </c:pt>
                <c:pt idx="2">
                  <c:v>25</c:v>
                </c:pt>
                <c:pt idx="3">
                  <c:v>10</c:v>
                </c:pt>
                <c:pt idx="4">
                  <c:v>13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427728065516961"/>
          <c:y val="0"/>
          <c:w val="0.38660198514939542"/>
          <c:h val="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cat>
            <c:strRef>
              <c:f>Лист1!$A$2:$A$5</c:f>
              <c:strCache>
                <c:ptCount val="3"/>
                <c:pt idx="0">
                  <c:v>Считаю очень важным для себя</c:v>
                </c:pt>
                <c:pt idx="1">
                  <c:v>Было бы полезно, но не обязательно</c:v>
                </c:pt>
                <c:pt idx="2">
                  <c:v>Не испытываю потребности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</c:v>
                </c:pt>
                <c:pt idx="1">
                  <c:v>66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Считаю очень важным для себя</c:v>
                </c:pt>
                <c:pt idx="1">
                  <c:v>Было бы полезно, но не обязательно</c:v>
                </c:pt>
                <c:pt idx="2">
                  <c:v>Не испытываю потребности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Считаю очень важным для себя</c:v>
                </c:pt>
                <c:pt idx="1">
                  <c:v>Было бы полезно, но не обязательно</c:v>
                </c:pt>
                <c:pt idx="2">
                  <c:v>Не испытываю потребности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25670144"/>
        <c:axId val="125671680"/>
      </c:barChart>
      <c:catAx>
        <c:axId val="125670144"/>
        <c:scaling>
          <c:orientation val="minMax"/>
        </c:scaling>
        <c:axPos val="b"/>
        <c:majorGridlines/>
        <c:minorGridlines/>
        <c:tickLblPos val="nextTo"/>
        <c:crossAx val="125671680"/>
        <c:crosses val="autoZero"/>
        <c:auto val="1"/>
        <c:lblAlgn val="ctr"/>
        <c:lblOffset val="100"/>
      </c:catAx>
      <c:valAx>
        <c:axId val="125671680"/>
        <c:scaling>
          <c:orientation val="minMax"/>
        </c:scaling>
        <c:axPos val="l"/>
        <c:majorGridlines/>
        <c:numFmt formatCode="General" sourceLinked="1"/>
        <c:tickLblPos val="nextTo"/>
        <c:crossAx val="125670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Очная в форме непрерывного учебного курса</c:v>
                </c:pt>
                <c:pt idx="1">
                  <c:v>Очная в форме отдельных семинаров </c:v>
                </c:pt>
                <c:pt idx="2">
                  <c:v>Очно-заочная </c:v>
                </c:pt>
                <c:pt idx="3">
                  <c:v>Заочная (дистанционное обучение)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51</c:v>
                </c:pt>
                <c:pt idx="2">
                  <c:v>134</c:v>
                </c:pt>
                <c:pt idx="3">
                  <c:v>292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Очная в форме непрерывного учебного курса</c:v>
                </c:pt>
                <c:pt idx="1">
                  <c:v>Очная в форме отдельных семинаров </c:v>
                </c:pt>
                <c:pt idx="2">
                  <c:v>Очно-заочная </c:v>
                </c:pt>
                <c:pt idx="3">
                  <c:v>Заочная (дистанционное обучение)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Очная в форме непрерывного учебного курса</c:v>
                </c:pt>
                <c:pt idx="1">
                  <c:v>Очная в форме отдельных семинаров </c:v>
                </c:pt>
                <c:pt idx="2">
                  <c:v>Очно-заочная </c:v>
                </c:pt>
                <c:pt idx="3">
                  <c:v>Заочная (дистанционное обучение)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25747584"/>
        <c:axId val="125749120"/>
      </c:barChart>
      <c:catAx>
        <c:axId val="125747584"/>
        <c:scaling>
          <c:orientation val="minMax"/>
        </c:scaling>
        <c:axPos val="b"/>
        <c:majorGridlines/>
        <c:minorGridlines/>
        <c:tickLblPos val="nextTo"/>
        <c:crossAx val="125749120"/>
        <c:crosses val="autoZero"/>
        <c:auto val="1"/>
        <c:lblAlgn val="ctr"/>
        <c:lblOffset val="100"/>
      </c:catAx>
      <c:valAx>
        <c:axId val="125749120"/>
        <c:scaling>
          <c:orientation val="minMax"/>
        </c:scaling>
        <c:axPos val="l"/>
        <c:majorGridlines/>
        <c:numFmt formatCode="General" sourceLinked="1"/>
        <c:tickLblPos val="nextTo"/>
        <c:crossAx val="125747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до 8 часов</c:v>
                </c:pt>
                <c:pt idx="1">
                  <c:v>8-16 часов</c:v>
                </c:pt>
                <c:pt idx="2">
                  <c:v>16-24 часа</c:v>
                </c:pt>
                <c:pt idx="3">
                  <c:v>24-36 часов</c:v>
                </c:pt>
                <c:pt idx="4">
                  <c:v>от 36 до 72 часов</c:v>
                </c:pt>
                <c:pt idx="5">
                  <c:v>более 72 часов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18</c:v>
                </c:pt>
                <c:pt idx="2">
                  <c:v>22</c:v>
                </c:pt>
                <c:pt idx="3">
                  <c:v>40</c:v>
                </c:pt>
                <c:pt idx="4">
                  <c:v>128</c:v>
                </c:pt>
                <c:pt idx="5">
                  <c:v>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до 8 часов</c:v>
                </c:pt>
                <c:pt idx="1">
                  <c:v>8-16 часов</c:v>
                </c:pt>
                <c:pt idx="2">
                  <c:v>16-24 часа</c:v>
                </c:pt>
                <c:pt idx="3">
                  <c:v>24-36 часов</c:v>
                </c:pt>
                <c:pt idx="4">
                  <c:v>от 36 до 72 часов</c:v>
                </c:pt>
                <c:pt idx="5">
                  <c:v>более 72 часов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до 8 часов</c:v>
                </c:pt>
                <c:pt idx="1">
                  <c:v>8-16 часов</c:v>
                </c:pt>
                <c:pt idx="2">
                  <c:v>16-24 часа</c:v>
                </c:pt>
                <c:pt idx="3">
                  <c:v>24-36 часов</c:v>
                </c:pt>
                <c:pt idx="4">
                  <c:v>от 36 до 72 часов</c:v>
                </c:pt>
                <c:pt idx="5">
                  <c:v>более 72 часов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overlap val="100"/>
        <c:axId val="125801600"/>
        <c:axId val="125803136"/>
      </c:barChart>
      <c:catAx>
        <c:axId val="125801600"/>
        <c:scaling>
          <c:orientation val="minMax"/>
        </c:scaling>
        <c:axPos val="b"/>
        <c:majorGridlines/>
        <c:minorGridlines/>
        <c:tickLblPos val="nextTo"/>
        <c:crossAx val="125803136"/>
        <c:crosses val="autoZero"/>
        <c:auto val="1"/>
        <c:lblAlgn val="ctr"/>
        <c:lblOffset val="100"/>
      </c:catAx>
      <c:valAx>
        <c:axId val="125803136"/>
        <c:scaling>
          <c:orientation val="minMax"/>
        </c:scaling>
        <c:axPos val="l"/>
        <c:majorGridlines/>
        <c:numFmt formatCode="General" sourceLinked="1"/>
        <c:tickLblPos val="nextTo"/>
        <c:crossAx val="125801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527442856970403E-2"/>
          <c:y val="3.3278108698965012E-2"/>
          <c:w val="0.91708321627373568"/>
          <c:h val="0.528232650326946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Проведение занятий с отрывом от работы</c:v>
                </c:pt>
                <c:pt idx="1">
                  <c:v>Проведение занятий после работы</c:v>
                </c:pt>
                <c:pt idx="2">
                  <c:v>Проведение занятий в выходные дни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</c:v>
                </c:pt>
                <c:pt idx="1">
                  <c:v>132</c:v>
                </c:pt>
                <c:pt idx="2">
                  <c:v>113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Проведение занятий с отрывом от работы</c:v>
                </c:pt>
                <c:pt idx="1">
                  <c:v>Проведение занятий после работы</c:v>
                </c:pt>
                <c:pt idx="2">
                  <c:v>Проведение занятий в выходные дни</c:v>
                </c:pt>
                <c:pt idx="3">
                  <c:v>Иное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Проведение занятий с отрывом от работы</c:v>
                </c:pt>
                <c:pt idx="1">
                  <c:v>Проведение занятий после работы</c:v>
                </c:pt>
                <c:pt idx="2">
                  <c:v>Проведение занятий в выходные дни</c:v>
                </c:pt>
                <c:pt idx="3">
                  <c:v>Иное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marker val="1"/>
        <c:axId val="125870080"/>
        <c:axId val="125871616"/>
      </c:lineChart>
      <c:catAx>
        <c:axId val="125870080"/>
        <c:scaling>
          <c:orientation val="minMax"/>
        </c:scaling>
        <c:axPos val="b"/>
        <c:majorGridlines/>
        <c:minorGridlines/>
        <c:tickLblPos val="nextTo"/>
        <c:crossAx val="125871616"/>
        <c:crosses val="autoZero"/>
        <c:auto val="1"/>
        <c:lblAlgn val="ctr"/>
        <c:lblOffset val="100"/>
      </c:catAx>
      <c:valAx>
        <c:axId val="125871616"/>
        <c:scaling>
          <c:orientation val="minMax"/>
        </c:scaling>
        <c:axPos val="l"/>
        <c:majorGridlines/>
        <c:numFmt formatCode="General" sourceLinked="1"/>
        <c:tickLblPos val="nextTo"/>
        <c:crossAx val="12587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8CEB53-0488-46CF-93E3-F5728B5520C6}" type="datetimeFigureOut">
              <a:rPr lang="ru-RU"/>
              <a:pPr>
                <a:defRPr/>
              </a:pPr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165F79C-E4D5-418C-BBB1-CED79D907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132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5F79C-E4D5-418C-BBB1-CED79D90707F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5F79C-E4D5-418C-BBB1-CED79D90707F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668B-F44B-459A-87D9-C1E6535C922D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B3FB-7CA2-45D0-B9A6-B7378DE917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DC55-1B9D-4B58-85B7-0AEB7B431BAD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3AF1-3C48-4FFE-B19A-7435F4ED50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FD9C-56C9-46BF-B84D-FF34E500C0BA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0DE5-1C9A-43A7-9461-0B1AFF1758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4EFA9-AD21-4776-82AB-68B54FEB83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81C-6F1A-4E93-BE87-955987194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655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50783-12A9-4D52-B19E-E41CFC1C30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B6D07-D4F0-4DFB-9D4B-1268C06949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179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68775-0AE0-4D99-B7A0-1A3C01E4D2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A6DAA-7658-4557-9F02-B5C5B4C05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237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470F8-838E-4417-9B8F-8D725E65E3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9C261-9358-4F45-89DB-12232D6E2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255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3829C-DCE0-41E2-A0FA-88D214AA4A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A6F71-1D72-4A7B-8D16-BF2983E49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400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0947B-B30A-4ADE-B73A-03C17B1B79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2027-B6EF-4BAC-A85A-F103D1A4F1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47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2D2C-71CD-4633-8D0F-31BBC3CE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C12CE-6BFB-4A48-90F0-7C1A8E876A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089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41FA3-45E5-449F-B8CE-72D63DA284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47749-9FFB-491C-8EE3-A8B6EF68D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07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8503-633D-4976-8ACE-FBDBDDAE64D3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31BF-65B3-43D6-9377-62A92DEEF9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B2A58-313D-46DE-AF23-FBC470B126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D8991-8D02-405F-B75A-B4BF80B6F7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96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53526-0243-45CB-8061-0A0AA89F81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78F47-BE50-4AAC-ACEC-6AFDA9824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617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68C40-9E10-4D0D-8058-2A24A88FA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C8E7-9754-44D3-8F1C-2CADA8E6F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22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4EFA9-AD21-4776-82AB-68B54FEB83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81C-6F1A-4E93-BE87-955987194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655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50783-12A9-4D52-B19E-E41CFC1C30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B6D07-D4F0-4DFB-9D4B-1268C06949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179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68775-0AE0-4D99-B7A0-1A3C01E4D2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A6DAA-7658-4557-9F02-B5C5B4C05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237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470F8-838E-4417-9B8F-8D725E65E3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9C261-9358-4F45-89DB-12232D6E2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255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3829C-DCE0-41E2-A0FA-88D214AA4A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A6F71-1D72-4A7B-8D16-BF2983E49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400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0947B-B30A-4ADE-B73A-03C17B1B79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2027-B6EF-4BAC-A85A-F103D1A4F1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47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2D2C-71CD-4633-8D0F-31BBC3CE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C12CE-6BFB-4A48-90F0-7C1A8E876A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089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D4EA-4658-447D-92AA-F57D4CA1785C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0B64-8F08-417B-91AE-C1EA7AC489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41FA3-45E5-449F-B8CE-72D63DA284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47749-9FFB-491C-8EE3-A8B6EF68D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07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B2A58-313D-46DE-AF23-FBC470B126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D8991-8D02-405F-B75A-B4BF80B6F7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96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53526-0243-45CB-8061-0A0AA89F81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78F47-BE50-4AAC-ACEC-6AFDA9824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617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68C40-9E10-4D0D-8058-2A24A88FA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C8E7-9754-44D3-8F1C-2CADA8E6F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22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2F81-63A1-49CD-8441-673123B340EC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F14E-2955-4672-B524-9C33CA227B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FAEF-C520-4CD1-A6CB-21B1122D87A5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CBEC-66C2-4A2F-89EC-2ADAF156DB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2EEE-2149-47DD-B5F2-E93A50E36766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739-AE5B-496E-AEA9-3379A68152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3C85-2253-414F-8786-2E38849942F8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E55D-E777-4637-8FA4-61004FB5AF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2E74-2989-43D2-B072-B8367D9081CB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C65D-436B-4240-9CDB-EC9B99CCBA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FDA6-65A3-4B7B-9B9D-4DC7D076A49F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BBBB-3555-45F3-B31A-D12107F2E9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3769AD-D07E-4A13-B365-D575580B6041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AC05836-BAE4-42C1-B6B7-D5DA1038CA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9256F014-58F9-4424-B07D-04E9A63B67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rPr>
              <a:pPr defTabSz="914400" eaLnBrk="1" hangingPunct="1"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7E9D39BF-4CE1-4ED8-A3A9-798EC43E6B1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9256F014-58F9-4424-B07D-04E9A63B67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rPr>
              <a:pPr defTabSz="914400" eaLnBrk="1" hangingPunct="1">
                <a:defRPr/>
              </a:pPr>
              <a:t>15.05.2017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7E9D39BF-4CE1-4ED8-A3A9-798EC43E6B1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6003925" y="6035675"/>
            <a:ext cx="153988" cy="2492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defTabSz="914400" eaLnBrk="1" hangingPunct="1"/>
            <a:endParaRPr lang="ru-RU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7544" y="908720"/>
            <a:ext cx="8420100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1" hangingPunct="1"/>
            <a:endParaRPr lang="ru-RU" altLang="ru-RU" sz="2800" b="1" kern="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r>
              <a:rPr lang="ru-RU" alt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Анализ работы членов коллегиальных органов управления образовательных организаций, обеспечивающих государственно-общественный характер управления в системе образования города Москвы</a:t>
            </a:r>
            <a:endParaRPr lang="en-US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r>
              <a:rPr lang="ru-RU" alt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lang="en-US" alt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2015-2017 </a:t>
            </a:r>
            <a:r>
              <a:rPr lang="ru-RU" alt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учебных годах</a:t>
            </a:r>
            <a:endParaRPr lang="en-US" altLang="ru-RU" sz="2400" b="1" kern="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400" eaLnBrk="1" hangingPunct="1"/>
            <a:endParaRPr lang="ru-RU" altLang="ru-RU" sz="2800" b="1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538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270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500" dirty="0">
              <a:latin typeface="Myriad Pro" pitchFamily="34" charset="0"/>
            </a:endParaRPr>
          </a:p>
        </p:txBody>
      </p:sp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4" y="500064"/>
            <a:ext cx="8746444" cy="614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3" y="500063"/>
            <a:ext cx="8574570" cy="61067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2" y="500063"/>
            <a:ext cx="8746445" cy="60810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849085"/>
            <a:ext cx="8746445" cy="5603966"/>
          </a:xfrm>
        </p:spPr>
        <p:txBody>
          <a:bodyPr>
            <a:normAutofit/>
          </a:bodyPr>
          <a:lstStyle/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самоанализ работы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членов коллегиальных органов управления организаций, подведомственных Департаменту образования города Москвы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Как бы Вы охарактеризовали свою работу как члена Управляющего совета?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133341"/>
          <a:ext cx="8746445" cy="551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sz="2000" b="1" dirty="0" smtClean="0"/>
              <a:t>Ваша работа в Управляющем совете</a:t>
            </a: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056068"/>
          <a:ext cx="8033657" cy="541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В чем Вы видите наибольший эффект от работы</a:t>
            </a:r>
          </a:p>
          <a:p>
            <a:pPr algn="ctr"/>
            <a:r>
              <a:rPr lang="ru-RU" sz="2000" b="1" dirty="0" smtClean="0"/>
              <a:t>Управляющего совета?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146220"/>
          <a:ext cx="8746445" cy="549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1600" b="1" dirty="0" smtClean="0"/>
              <a:t>Как бы Вы охарактеризовали результаты деятельности Управляющего совета?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dirty="0" smtClean="0"/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004552"/>
          <a:ext cx="8746445" cy="564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Что, на Ваш взгляд, необходимо для повышения эффективности работы Управляющих советов?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056068"/>
          <a:ext cx="8746445" cy="541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849085"/>
            <a:ext cx="8746445" cy="5603966"/>
          </a:xfrm>
        </p:spPr>
        <p:txBody>
          <a:bodyPr>
            <a:normAutofit/>
          </a:bodyPr>
          <a:lstStyle/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и анализ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 обучения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членов коллегиальных органов управления организаций, подведомственных Департаменту образования города Москвы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849085"/>
            <a:ext cx="8746445" cy="5603966"/>
          </a:xfrm>
        </p:spPr>
        <p:txBody>
          <a:bodyPr>
            <a:normAutofit lnSpcReduction="10000"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целях обобщения и анализа опыта работы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https://moodle.mgpu.ru/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анкетирование (две анкеты заполнило 659 респондентов) в 2016-2017 учебном году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http://www.gouo.ru/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 он-лайн опрос  в 2015-2017 годах 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 261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в системе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https://moodle.mgpu.ru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описанные ситуации, практики) в рамках обучения членов управляющих советов 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учебном году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он-лайн консультации,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практикумы и лекции в образовательных организациях города Москвы в целях выявления существующих проблем и положительных решений  в 2015-2017 годах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sz="2000" b="1" dirty="0" smtClean="0"/>
              <a:t>Как Вы оцениваете свою потребность (заинтересованность) в обучении по вопросам организации работы управляющих советов?</a:t>
            </a: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700011"/>
          <a:ext cx="8746445" cy="494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sz="2000" b="1" dirty="0" smtClean="0"/>
              <a:t>Какие из предложенных форм подготовки общественных управляющих в наибольшей степени соответствует Вашим потребностям и возможностям реализации?</a:t>
            </a: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648497"/>
          <a:ext cx="8033657" cy="481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Какая продолжительность программы подготовки общественных управляющих в наибольшей степени соответствует Вашим потребностям и возможностям?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764407"/>
          <a:ext cx="8033657" cy="470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Какой формат подготовки общественных управляющих в наибольшей степени соответствует Вашим потребностям и возможностям?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dirty="0" smtClean="0"/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5943" y="1764406"/>
          <a:ext cx="8746445" cy="470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Какие методы обучения общественных управляющих в наибольшей степени соответствует вашим возможностям и потребностям? </a:t>
            </a:r>
            <a:endParaRPr lang="ru-RU" sz="2000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764407"/>
          <a:ext cx="8033657" cy="470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Считаете ли важным обеспечение Вас учебно-методическими материалами по курсу обучения?</a:t>
            </a:r>
            <a:endParaRPr lang="ru-RU" sz="20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506829"/>
          <a:ext cx="8354559" cy="49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12879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/>
            <a:r>
              <a:rPr lang="ru-RU" sz="2000" b="1" dirty="0" smtClean="0"/>
              <a:t>Согласны ли Вы с утверждением, что обучение позволило Вам более глубоко понять проблемы и потребности школы?</a:t>
            </a:r>
            <a:endParaRPr lang="ru-RU" sz="20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87829" y="1506829"/>
          <a:ext cx="8354559" cy="513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476518"/>
            <a:ext cx="8746445" cy="59765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Селектор от 26.04.2017 года </a:t>
            </a: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25" y="1475087"/>
            <a:ext cx="8530263" cy="49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500063"/>
            <a:ext cx="8746445" cy="5952988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http://www.gouo.ru/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54" y="2479183"/>
            <a:ext cx="8518663" cy="41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142875"/>
            <a:ext cx="8746445" cy="6310176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https://www.mgpu.ru/departments/108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2073500"/>
            <a:ext cx="8746445" cy="461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849085"/>
            <a:ext cx="8746445" cy="5603966"/>
          </a:xfrm>
        </p:spPr>
        <p:txBody>
          <a:bodyPr>
            <a:normAutofit/>
          </a:bodyPr>
          <a:lstStyle/>
          <a:p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и анализ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 работы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членов коллегиальных органов управления организаций, подведомственных Департаменту образования города Москвы</a:t>
            </a: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321972"/>
            <a:ext cx="8746445" cy="6131079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https://www.youtube.com/channel/UCWyueYrq-4RBddErxeWpk2g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33" y="2369713"/>
            <a:ext cx="8454455" cy="428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321972"/>
            <a:ext cx="8746445" cy="6131079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www.facebook.com/gouo.ru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/?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pnref=story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2248284"/>
            <a:ext cx="8746445" cy="42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200" b="1" dirty="0" smtClean="0"/>
          </a:p>
          <a:p>
            <a:pPr algn="ctr"/>
            <a:endParaRPr lang="ru-RU" sz="1500" i="1" dirty="0" smtClean="0">
              <a:latin typeface="Arial"/>
            </a:endParaRPr>
          </a:p>
          <a:p>
            <a:pPr algn="ctr"/>
            <a:r>
              <a:rPr lang="ru-RU" sz="1500" i="1" dirty="0" smtClean="0">
                <a:latin typeface="Arial"/>
              </a:rPr>
              <a:t>...</a:t>
            </a: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5943" y="500063"/>
            <a:ext cx="8746445" cy="5952988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членов коллегиальных органов управления организаций, подведомственных Департаменту образования города Москвы: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https://www.facebook.com/profile.php?id=100014859270668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20" y="2339651"/>
            <a:ext cx="8306628" cy="43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52536" y="114156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002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3" y="450761"/>
            <a:ext cx="8746445" cy="60153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476518"/>
            <a:ext cx="8746445" cy="57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7882" y="476519"/>
            <a:ext cx="8293994" cy="606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2" y="528034"/>
            <a:ext cx="8587449" cy="6078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500" dirty="0">
              <a:latin typeface="Myriad Pro" pitchFamily="34" charset="0"/>
            </a:endParaRPr>
          </a:p>
        </p:txBody>
      </p:sp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849085"/>
            <a:ext cx="8746445" cy="5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9397" y="500063"/>
            <a:ext cx="8229599" cy="614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2" y="500063"/>
            <a:ext cx="8535933" cy="61685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500063"/>
            <a:ext cx="8746445" cy="57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b="1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0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400" dirty="0" smtClean="0">
              <a:latin typeface="Arial"/>
            </a:endParaRPr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943" y="500064"/>
            <a:ext cx="8587449" cy="6081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475</Words>
  <Application>Microsoft Office PowerPoint</Application>
  <PresentationFormat>Экран (4:3)</PresentationFormat>
  <Paragraphs>723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Office Theme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Toshiba</cp:lastModifiedBy>
  <cp:revision>450</cp:revision>
  <dcterms:created xsi:type="dcterms:W3CDTF">2010-09-30T06:45:29Z</dcterms:created>
  <dcterms:modified xsi:type="dcterms:W3CDTF">2017-05-15T04:30:54Z</dcterms:modified>
</cp:coreProperties>
</file>