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6" r:id="rId1"/>
  </p:sldMasterIdLst>
  <p:notesMasterIdLst>
    <p:notesMasterId r:id="rId28"/>
  </p:notesMasterIdLst>
  <p:sldIdLst>
    <p:sldId id="256" r:id="rId2"/>
    <p:sldId id="296" r:id="rId3"/>
    <p:sldId id="257" r:id="rId4"/>
    <p:sldId id="297" r:id="rId5"/>
    <p:sldId id="298" r:id="rId6"/>
    <p:sldId id="303" r:id="rId7"/>
    <p:sldId id="306" r:id="rId8"/>
    <p:sldId id="314" r:id="rId9"/>
    <p:sldId id="304" r:id="rId10"/>
    <p:sldId id="315" r:id="rId11"/>
    <p:sldId id="307" r:id="rId12"/>
    <p:sldId id="316" r:id="rId13"/>
    <p:sldId id="308" r:id="rId14"/>
    <p:sldId id="317" r:id="rId15"/>
    <p:sldId id="318" r:id="rId16"/>
    <p:sldId id="319" r:id="rId17"/>
    <p:sldId id="310" r:id="rId18"/>
    <p:sldId id="311" r:id="rId19"/>
    <p:sldId id="313" r:id="rId20"/>
    <p:sldId id="299" r:id="rId21"/>
    <p:sldId id="300" r:id="rId22"/>
    <p:sldId id="302" r:id="rId23"/>
    <p:sldId id="305" r:id="rId24"/>
    <p:sldId id="320" r:id="rId25"/>
    <p:sldId id="301" r:id="rId26"/>
    <p:sldId id="261" r:id="rId27"/>
  </p:sldIdLst>
  <p:sldSz cx="7556500" cy="53340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A9C2B93-E152-47C1-85B0-53D934357A96}">
          <p14:sldIdLst>
            <p14:sldId id="256"/>
            <p14:sldId id="296"/>
            <p14:sldId id="257"/>
            <p14:sldId id="297"/>
            <p14:sldId id="298"/>
            <p14:sldId id="303"/>
            <p14:sldId id="306"/>
            <p14:sldId id="314"/>
            <p14:sldId id="304"/>
            <p14:sldId id="315"/>
            <p14:sldId id="307"/>
            <p14:sldId id="316"/>
            <p14:sldId id="308"/>
            <p14:sldId id="317"/>
            <p14:sldId id="318"/>
            <p14:sldId id="319"/>
            <p14:sldId id="310"/>
            <p14:sldId id="311"/>
            <p14:sldId id="313"/>
            <p14:sldId id="299"/>
            <p14:sldId id="300"/>
            <p14:sldId id="302"/>
            <p14:sldId id="305"/>
            <p14:sldId id="320"/>
            <p14:sldId id="301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344"/>
    <a:srgbClr val="D45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1494" y="114"/>
      </p:cViewPr>
      <p:guideLst>
        <p:guide orient="horz" pos="1680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xfrm>
            <a:off x="762000" y="744538"/>
            <a:ext cx="527367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940710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+mn-lt"/>
        <a:ea typeface="+mn-ea"/>
        <a:cs typeface="+mn-cs"/>
        <a:sym typeface="Lucida Grande"/>
      </a:defRPr>
    </a:lvl1pPr>
    <a:lvl2pPr indent="228600" defTabSz="457200" latinLnBrk="0">
      <a:defRPr sz="2200">
        <a:latin typeface="+mn-lt"/>
        <a:ea typeface="+mn-ea"/>
        <a:cs typeface="+mn-cs"/>
        <a:sym typeface="Lucida Grande"/>
      </a:defRPr>
    </a:lvl2pPr>
    <a:lvl3pPr indent="457200" defTabSz="457200" latinLnBrk="0">
      <a:defRPr sz="2200">
        <a:latin typeface="+mn-lt"/>
        <a:ea typeface="+mn-ea"/>
        <a:cs typeface="+mn-cs"/>
        <a:sym typeface="Lucida Grande"/>
      </a:defRPr>
    </a:lvl3pPr>
    <a:lvl4pPr indent="685800" defTabSz="457200" latinLnBrk="0">
      <a:defRPr sz="2200">
        <a:latin typeface="+mn-lt"/>
        <a:ea typeface="+mn-ea"/>
        <a:cs typeface="+mn-cs"/>
        <a:sym typeface="Lucida Grande"/>
      </a:defRPr>
    </a:lvl4pPr>
    <a:lvl5pPr indent="914400" defTabSz="457200" latinLnBrk="0">
      <a:defRPr sz="2200">
        <a:latin typeface="+mn-lt"/>
        <a:ea typeface="+mn-ea"/>
        <a:cs typeface="+mn-cs"/>
        <a:sym typeface="Lucida Grande"/>
      </a:defRPr>
    </a:lvl5pPr>
    <a:lvl6pPr indent="1143000" defTabSz="457200" latinLnBrk="0">
      <a:defRPr sz="2200">
        <a:latin typeface="+mn-lt"/>
        <a:ea typeface="+mn-ea"/>
        <a:cs typeface="+mn-cs"/>
        <a:sym typeface="Lucida Grande"/>
      </a:defRPr>
    </a:lvl6pPr>
    <a:lvl7pPr indent="1371600" defTabSz="457200" latinLnBrk="0">
      <a:defRPr sz="2200">
        <a:latin typeface="+mn-lt"/>
        <a:ea typeface="+mn-ea"/>
        <a:cs typeface="+mn-cs"/>
        <a:sym typeface="Lucida Grande"/>
      </a:defRPr>
    </a:lvl7pPr>
    <a:lvl8pPr indent="1600200" defTabSz="457200" latinLnBrk="0">
      <a:defRPr sz="2200">
        <a:latin typeface="+mn-lt"/>
        <a:ea typeface="+mn-ea"/>
        <a:cs typeface="+mn-cs"/>
        <a:sym typeface="Lucida Grande"/>
      </a:defRPr>
    </a:lvl8pPr>
    <a:lvl9pPr indent="1828800" defTabSz="457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738" y="1656998"/>
            <a:ext cx="6423025" cy="114335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3475" y="3022600"/>
            <a:ext cx="5289550" cy="13631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253B-8D31-4D34-A41D-C26A7F44BBD4}" type="datetimeFigureOut">
              <a:rPr lang="ru-RU" smtClean="0"/>
              <a:pPr/>
              <a:t>15.09.2018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33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253B-8D31-4D34-A41D-C26A7F44BBD4}" type="datetimeFigureOut">
              <a:rPr lang="ru-RU" smtClean="0"/>
              <a:pPr/>
              <a:t>15.09.2018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97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78462" y="213608"/>
            <a:ext cx="1700213" cy="455118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825" y="213608"/>
            <a:ext cx="4974696" cy="455118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253B-8D31-4D34-A41D-C26A7F44BBD4}" type="datetimeFigureOut">
              <a:rPr lang="ru-RU" smtClean="0"/>
              <a:pPr/>
              <a:t>15.09.2018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074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half" idx="1"/>
          </p:nvPr>
        </p:nvSpPr>
        <p:spPr>
          <a:xfrm>
            <a:off x="797241" y="1789214"/>
            <a:ext cx="5968368" cy="260731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253B-8D31-4D34-A41D-C26A7F44BBD4}" type="datetimeFigureOut">
              <a:rPr lang="ru-RU" smtClean="0"/>
              <a:pPr/>
              <a:t>15.09.2018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4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911" y="3427589"/>
            <a:ext cx="6423025" cy="1059392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911" y="2260777"/>
            <a:ext cx="6423025" cy="1166812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253B-8D31-4D34-A41D-C26A7F44BBD4}" type="datetimeFigureOut">
              <a:rPr lang="ru-RU" smtClean="0"/>
              <a:pPr/>
              <a:t>15.09.2018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81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7825" y="1244601"/>
            <a:ext cx="3337454" cy="3520193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41221" y="1244601"/>
            <a:ext cx="3337454" cy="3520193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253B-8D31-4D34-A41D-C26A7F44BBD4}" type="datetimeFigureOut">
              <a:rPr lang="ru-RU" smtClean="0"/>
              <a:pPr/>
              <a:t>15.09.2018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28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825" y="1193977"/>
            <a:ext cx="3338766" cy="4975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825" y="1691569"/>
            <a:ext cx="3338766" cy="30732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38597" y="1193977"/>
            <a:ext cx="3340078" cy="4975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38597" y="1691569"/>
            <a:ext cx="3340078" cy="30732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253B-8D31-4D34-A41D-C26A7F44BBD4}" type="datetimeFigureOut">
              <a:rPr lang="ru-RU" smtClean="0"/>
              <a:pPr/>
              <a:t>15.09.2018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7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253B-8D31-4D34-A41D-C26A7F44BBD4}" type="datetimeFigureOut">
              <a:rPr lang="ru-RU" smtClean="0"/>
              <a:pPr/>
              <a:t>15.09.2018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27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253B-8D31-4D34-A41D-C26A7F44BBD4}" type="datetimeFigureOut">
              <a:rPr lang="ru-RU" smtClean="0"/>
              <a:pPr/>
              <a:t>15.09.2018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7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826" y="212372"/>
            <a:ext cx="2486036" cy="903817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4382" y="212373"/>
            <a:ext cx="4224293" cy="455242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7826" y="1116189"/>
            <a:ext cx="2486036" cy="3648605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253B-8D31-4D34-A41D-C26A7F44BBD4}" type="datetimeFigureOut">
              <a:rPr lang="ru-RU" smtClean="0"/>
              <a:pPr/>
              <a:t>15.09.2018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90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1127" y="3733800"/>
            <a:ext cx="4533900" cy="44079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1127" y="476603"/>
            <a:ext cx="4533900" cy="3200400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1127" y="4174596"/>
            <a:ext cx="4533900" cy="626004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253B-8D31-4D34-A41D-C26A7F44BBD4}" type="datetimeFigureOut">
              <a:rPr lang="ru-RU" smtClean="0"/>
              <a:pPr/>
              <a:t>15.09.2018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82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825" y="213607"/>
            <a:ext cx="6800850" cy="889000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825" y="1244601"/>
            <a:ext cx="6800850" cy="352019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7825" y="4943828"/>
            <a:ext cx="1763183" cy="283986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C253B-8D31-4D34-A41D-C26A7F44BBD4}" type="datetimeFigureOut">
              <a:rPr lang="ru-RU" smtClean="0"/>
              <a:pPr/>
              <a:t>15.09.2018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1804" y="4943828"/>
            <a:ext cx="2392892" cy="283986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5492" y="4943828"/>
            <a:ext cx="1763183" cy="283986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29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txStyles>
    <p:titleStyle>
      <a:lvl1pPr algn="ctr" defTabSz="73654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gpu.ru/postuplenie/bakalavriat-i-spetsialitet/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gpu.ru/obrazovanie/institutes/ui/documents/" TargetMode="Externa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4330449" y="762543"/>
            <a:ext cx="3381227" cy="31688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marR="5080">
              <a:lnSpc>
                <a:spcPct val="142300"/>
              </a:lnSpc>
              <a:defRPr>
                <a:solidFill>
                  <a:srgbClr val="92939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100000"/>
              </a:lnSpc>
            </a:pP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 89"/>
          <p:cNvSpPr/>
          <p:nvPr/>
        </p:nvSpPr>
        <p:spPr>
          <a:xfrm>
            <a:off x="1090247" y="2858172"/>
            <a:ext cx="5722571" cy="19697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indent="12700">
              <a:defRPr sz="29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ru-RU" sz="3200" spc="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ГОТОВИМСЯ К </a:t>
            </a:r>
          </a:p>
          <a:p>
            <a:pPr algn="ctr"/>
            <a:r>
              <a:rPr lang="ru-RU" sz="3200" spc="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ПИСЬМЕННОМУ </a:t>
            </a:r>
          </a:p>
          <a:p>
            <a:pPr algn="ctr"/>
            <a:r>
              <a:rPr lang="ru-RU" sz="3200" spc="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ЭКЗАМЕНУ </a:t>
            </a:r>
          </a:p>
          <a:p>
            <a:pPr algn="ctr"/>
            <a:r>
              <a:rPr lang="ru-RU" sz="3200" spc="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 ОБЩЕСТВОЗНАНИЮ </a:t>
            </a:r>
            <a:endParaRPr lang="ru-RU" sz="3200" spc="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51"/>
          <a:stretch/>
        </p:blipFill>
        <p:spPr>
          <a:xfrm>
            <a:off x="2062226" y="260252"/>
            <a:ext cx="3571885" cy="242667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СООТНЕСЕНИЕ ЯВЛЕНИЙ И П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НЯТИЙ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94469" y="1939310"/>
            <a:ext cx="28620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 должен выглядеть как  </a:t>
            </a:r>
            <a:r>
              <a:rPr lang="ru-RU" b="1" dirty="0" smtClean="0">
                <a:solidFill>
                  <a:srgbClr val="FF0000"/>
                </a:solidFill>
              </a:rPr>
              <a:t>последовательность цифр 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122112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034108"/>
              </p:ext>
            </p:extLst>
          </p:nvPr>
        </p:nvGraphicFramePr>
        <p:xfrm>
          <a:off x="198584" y="1622263"/>
          <a:ext cx="4433777" cy="35172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95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02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37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102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4326">
                <a:tc gridSpan="4">
                  <a:txBody>
                    <a:bodyPr/>
                    <a:lstStyle/>
                    <a:p>
                      <a:pPr marL="0" lvl="0" indent="36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Установите соответствие между примерами и видами налогов: к каждой позиции, данной в первом столбце, подберите соответствующую позицию из второго столбца.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543">
                <a:tc gridSpan="2">
                  <a:txBody>
                    <a:bodyPr/>
                    <a:lstStyle/>
                    <a:p>
                      <a:pPr indent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ПРИМЕРЫ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 gridSpan="2">
                  <a:txBody>
                    <a:bodyPr/>
                    <a:lstStyle/>
                    <a:p>
                      <a:pPr indent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ВИДЫ НАЛОГОВ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3879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подоходный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прямые налоги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5302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 продаж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косвенные налоги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9609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акциз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"/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9364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наследство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"/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0083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имущество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"/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0083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добавленную стоимость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/>
                      <a:endParaRPr lang="ru-RU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36000"/>
                      <a:endParaRPr lang="ru-RU" sz="1200" dirty="0"/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3018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НА РАБ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 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СХЕМАМИ И ТАБЛИЦАМИ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01982" y="3501299"/>
            <a:ext cx="36545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Правильный ответ должен выглядеть как 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 или словосочетание</a:t>
            </a:r>
          </a:p>
          <a:p>
            <a:endParaRPr lang="ru-RU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 descr="http://85.142.162.119/os11/docs/756DF168F63F9A6341711C61AA5EC578/questions/4704/img376166n1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57" y="1779937"/>
            <a:ext cx="5848985" cy="1388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88624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НА РАБ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СХЕМАМИ И ТАБЛИЦАМИ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78250" y="3156640"/>
            <a:ext cx="36545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Правильный ответ должен выглядеть как 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 или словосочетание</a:t>
            </a:r>
          </a:p>
          <a:p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институты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 descr="http://85.142.162.119/os11/docs/756DF168F63F9A6341711C61AA5EC578/questions/4704/img376166n1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57" y="1611125"/>
            <a:ext cx="5848985" cy="1388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88624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ВЕРН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СТЬ СУЖДЕНИЙ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89506" y="1861447"/>
            <a:ext cx="19776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Оцениваем, верны ли суждения и  выбираем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верный ответ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03462"/>
              </p:ext>
            </p:extLst>
          </p:nvPr>
        </p:nvGraphicFramePr>
        <p:xfrm>
          <a:off x="242032" y="1576400"/>
          <a:ext cx="5050465" cy="291633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13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79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81168">
                <a:tc gridSpan="2">
                  <a:txBody>
                    <a:bodyPr/>
                    <a:lstStyle/>
                    <a:p>
                      <a:pPr marL="0" lvl="0" indent="36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300" dirty="0">
                          <a:effectLst/>
                        </a:rPr>
                        <a:t>Верны ли следующие суждения о политической партии?</a:t>
                      </a:r>
                    </a:p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Политическая партия как институт политической </a:t>
                      </a:r>
                      <a:r>
                        <a:rPr lang="ru-RU" sz="1300" dirty="0" smtClean="0">
                          <a:effectLst/>
                        </a:rPr>
                        <a:t>системы  …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41" marR="1941" marT="1941" marB="1941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8636" marR="18636" marT="9318" marB="931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2740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А.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обладает </a:t>
                      </a:r>
                      <a:r>
                        <a:rPr lang="ru-RU" sz="1300" dirty="0">
                          <a:effectLst/>
                        </a:rPr>
                        <a:t>правом на разработку и принятие </a:t>
                      </a:r>
                      <a:r>
                        <a:rPr lang="ru-RU" sz="1300" dirty="0" smtClean="0">
                          <a:effectLst/>
                        </a:rPr>
                        <a:t>корпоративных норм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2740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Б.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представляет </a:t>
                      </a:r>
                      <a:r>
                        <a:rPr lang="ru-RU" sz="1300" dirty="0">
                          <a:effectLst/>
                        </a:rPr>
                        <a:t>и отстаивает различные общественные </a:t>
                      </a:r>
                      <a:r>
                        <a:rPr lang="ru-RU" sz="1300" dirty="0" smtClean="0">
                          <a:effectLst/>
                        </a:rPr>
                        <a:t>интересы </a:t>
                      </a:r>
                      <a:r>
                        <a:rPr lang="ru-RU" sz="1300" dirty="0">
                          <a:effectLst/>
                        </a:rPr>
                        <a:t>на политической арене.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871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верно </a:t>
                      </a:r>
                      <a:r>
                        <a:rPr lang="ru-RU" sz="1300" dirty="0">
                          <a:effectLst/>
                        </a:rPr>
                        <a:t>только 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871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верно </a:t>
                      </a:r>
                      <a:r>
                        <a:rPr lang="ru-RU" sz="1300" dirty="0">
                          <a:effectLst/>
                        </a:rPr>
                        <a:t>только Б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8974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верны оба суждения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8974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4)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оба </a:t>
                      </a:r>
                      <a:r>
                        <a:rPr lang="ru-RU" sz="1300" dirty="0">
                          <a:effectLst/>
                        </a:rPr>
                        <a:t>суждения </a:t>
                      </a:r>
                      <a:r>
                        <a:rPr lang="ru-RU" sz="1300" dirty="0" smtClean="0">
                          <a:effectLst/>
                        </a:rPr>
                        <a:t>неверны </a:t>
                      </a:r>
                      <a:endParaRPr lang="ru-RU" sz="1300" dirty="0">
                        <a:effectLst/>
                        <a:latin typeface="Times New Roman"/>
                      </a:endParaRPr>
                    </a:p>
                  </a:txBody>
                  <a:tcPr marL="5824" marR="5824" marT="5824" marB="5824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0142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ВЕРН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СТЬ СУЖДЕНИЙ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33236" y="1699669"/>
            <a:ext cx="19776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Оцениваем, верны ли суждения и  выбираем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верный ответ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77591"/>
              </p:ext>
            </p:extLst>
          </p:nvPr>
        </p:nvGraphicFramePr>
        <p:xfrm>
          <a:off x="242032" y="1541231"/>
          <a:ext cx="5050465" cy="31426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13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79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81168">
                <a:tc gridSpan="2">
                  <a:txBody>
                    <a:bodyPr/>
                    <a:lstStyle/>
                    <a:p>
                      <a:pPr marL="0" lvl="0" indent="36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Верны ли следующие суждения о политической партии?</a:t>
                      </a:r>
                    </a:p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Политическая партия как институт политической </a:t>
                      </a:r>
                      <a:r>
                        <a:rPr lang="ru-RU" sz="1600" dirty="0" smtClean="0">
                          <a:effectLst/>
                        </a:rPr>
                        <a:t>системы  …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41" marR="1941" marT="1941" marB="1941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8636" marR="18636" marT="9318" marB="931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2740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обладает </a:t>
                      </a:r>
                      <a:r>
                        <a:rPr lang="ru-RU" sz="1600" dirty="0">
                          <a:effectLst/>
                        </a:rPr>
                        <a:t>правом на разработку и принятие </a:t>
                      </a:r>
                      <a:r>
                        <a:rPr lang="ru-RU" sz="1600" dirty="0" smtClean="0">
                          <a:effectLst/>
                        </a:rPr>
                        <a:t>корпоративных норм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2740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представляет </a:t>
                      </a:r>
                      <a:r>
                        <a:rPr lang="ru-RU" sz="1600" dirty="0">
                          <a:effectLst/>
                        </a:rPr>
                        <a:t>и отстаивает различные общественные </a:t>
                      </a:r>
                      <a:r>
                        <a:rPr lang="ru-RU" sz="1600" dirty="0" smtClean="0">
                          <a:effectLst/>
                        </a:rPr>
                        <a:t>интересы </a:t>
                      </a:r>
                      <a:r>
                        <a:rPr lang="ru-RU" sz="1600" dirty="0">
                          <a:effectLst/>
                        </a:rPr>
                        <a:t>на политической арене.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871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верно </a:t>
                      </a:r>
                      <a:r>
                        <a:rPr lang="ru-RU" sz="1600" dirty="0">
                          <a:effectLst/>
                        </a:rPr>
                        <a:t>только 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871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верно </a:t>
                      </a:r>
                      <a:r>
                        <a:rPr lang="ru-RU" sz="1600" dirty="0">
                          <a:effectLst/>
                        </a:rPr>
                        <a:t>только Б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8974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верны оба суждения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8974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4" marR="5824" marT="5824" marB="5824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оба </a:t>
                      </a:r>
                      <a:r>
                        <a:rPr lang="ru-RU" sz="1600" dirty="0">
                          <a:effectLst/>
                        </a:rPr>
                        <a:t>суждения </a:t>
                      </a:r>
                      <a:r>
                        <a:rPr lang="ru-RU" sz="1600" dirty="0" smtClean="0">
                          <a:effectLst/>
                        </a:rPr>
                        <a:t>неверны 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5824" marR="5824" marT="5824" marB="5824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0142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МН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ЖЕСТВЕННЫЙ ВЫБОР 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94469" y="1933585"/>
            <a:ext cx="28620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Правильный ответ должен выглядеть как 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 цифр </a:t>
            </a:r>
          </a:p>
          <a:p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629322"/>
              </p:ext>
            </p:extLst>
          </p:nvPr>
        </p:nvGraphicFramePr>
        <p:xfrm>
          <a:off x="167534" y="1551592"/>
          <a:ext cx="4526936" cy="31932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51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817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73409">
                <a:tc gridSpan="2">
                  <a:txBody>
                    <a:bodyPr/>
                    <a:lstStyle/>
                    <a:p>
                      <a:pPr marL="342900" lvl="0" indent="36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Найдите в приведенном ниже списке социальные права граждан России.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18" marR="1818" marT="1818" marB="1818" anchor="ctr"/>
                </a:tc>
                <a:tc hMerge="1">
                  <a:txBody>
                    <a:bodyPr/>
                    <a:lstStyle/>
                    <a:p>
                      <a:endParaRPr lang="ru-RU" sz="300" dirty="0"/>
                    </a:p>
                  </a:txBody>
                  <a:tcPr marL="17449" marR="17449" marT="8725" marB="87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право на пенсионное обеспечение по возрасту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свобода собраний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право на проведение мирных шествий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право на отдых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право на жилище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свобода печати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2743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88235"/>
            <a:ext cx="7556500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МН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ЖЕСТВЕННЫЙ ВЫБОР 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94469" y="1933585"/>
            <a:ext cx="28620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 должен выглядеть как  </a:t>
            </a:r>
            <a:r>
              <a:rPr lang="ru-RU" b="1" dirty="0" smtClean="0">
                <a:solidFill>
                  <a:srgbClr val="FF0000"/>
                </a:solidFill>
              </a:rPr>
              <a:t>последовательность цифр 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145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629322"/>
              </p:ext>
            </p:extLst>
          </p:nvPr>
        </p:nvGraphicFramePr>
        <p:xfrm>
          <a:off x="167534" y="1551592"/>
          <a:ext cx="4526936" cy="31932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51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817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73409">
                <a:tc gridSpan="2">
                  <a:txBody>
                    <a:bodyPr/>
                    <a:lstStyle/>
                    <a:p>
                      <a:pPr marL="342900" lvl="0" indent="36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Найдите в приведенном ниже списке социальные права граждан России.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18" marR="1818" marT="1818" marB="1818" anchor="ctr"/>
                </a:tc>
                <a:tc hMerge="1">
                  <a:txBody>
                    <a:bodyPr/>
                    <a:lstStyle/>
                    <a:p>
                      <a:endParaRPr lang="ru-RU" sz="300" dirty="0"/>
                    </a:p>
                  </a:txBody>
                  <a:tcPr marL="17449" marR="17449" marT="8725" marB="87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право на пенсионное обеспечение по возрасту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свобода собраний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право на проведение мирных шествий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право на отдых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право на жилище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свобода печати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3" marR="5453" marT="5453" marB="5453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2743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П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ТЕКСТУ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56008" y="4401355"/>
            <a:ext cx="5629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тексту даны четыре вопроса, которые  требуют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развернутых ответов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1354" y="1099863"/>
            <a:ext cx="64500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Конституционный строй – это такая организация государственной и общественной жизни, при которой государство является политической организацией гражданского общества, имеет демократический правовой характер, и в нем человек, его права, свободы, честь, достоинство признаются высшей ценностью, а их соблюдение и защита – основной обязанностью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государства. 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Конституции РФ (преамбула и гл.1) находит выражение целостная система принципов конституционного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строя….</a:t>
            </a:r>
          </a:p>
        </p:txBody>
      </p:sp>
    </p:spTree>
    <p:extLst>
      <p:ext uri="{BB962C8B-B14F-4D97-AF65-F5344CB8AC3E}">
        <p14:creationId xmlns:p14="http://schemas.microsoft.com/office/powerpoint/2010/main" val="19635622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П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ТЕКСТУ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79986" y="4750776"/>
            <a:ext cx="60765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Отвечайте четко на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поставленный вопрос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381" y="797520"/>
            <a:ext cx="667002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Вопрос 1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Какие три группы принципов конституционного строя называет автор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Вопрос 2.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 каких двух формах осуществляется реализация принципа разделения властей в России? Приведите по одному примеру в качестве иллюстрации каждой из названных форм.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Вопрос 3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Данный текст характеризует Россию как демократическое, федеративное и правовое государство. Опираясь на знание обществоведческого ку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рса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других учебных дисциплин, назовите еще две характеристики, которые применимы к нашему государству. Прокомментируйте одну из данных характеристик.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Вопрос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Автор утверждает, что «Принцип федерализма способствует демократизации управления государством». Опираясь на знание обществоведческого курса, других учебных дисциплин и социальный опыт, приведите три аргумента, подтверждающих точку зрения автора.</a:t>
            </a:r>
          </a:p>
        </p:txBody>
      </p:sp>
    </p:spTree>
    <p:extLst>
      <p:ext uri="{BB962C8B-B14F-4D97-AF65-F5344CB8AC3E}">
        <p14:creationId xmlns:p14="http://schemas.microsoft.com/office/powerpoint/2010/main" val="40622455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НА РАБ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 С ТЕРМИНАМИ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27697" y="3715668"/>
            <a:ext cx="57076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Обратите внимание, работа над заданием начинается с того, что вы должны раскрыть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смысл  понятия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305" y="1541850"/>
            <a:ext cx="526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Какой смысл обществоведы вкладывают в понятие «правовая культура личности»? Привлекая  знания обществоведческого курса, составьте два предложения, содержащие информацию о правовой культуре личности.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46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0527"/>
            <a:ext cx="7556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ЧЕМ ВАМ РАССКАЖЕТ </a:t>
            </a:r>
          </a:p>
          <a:p>
            <a:pPr algn="ctr"/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 ПРЕЗЕНТАЦИЯ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9377" y="1786597"/>
            <a:ext cx="6597747" cy="3158197"/>
          </a:xfrm>
          <a:prstGeom prst="rect">
            <a:avLst/>
          </a:prstGeom>
        </p:spPr>
        <p:txBody>
          <a:bodyPr anchor="ctr"/>
          <a:lstStyle/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ru-RU" sz="25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Общие вопросы по организации письменного  экзамена по обществознанию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endParaRPr lang="ru-RU" sz="25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ru-RU" sz="25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Содержание экзаменационной работы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endParaRPr lang="ru-RU" sz="2500" spc="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ru-RU" sz="25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Оформление экзаменационных бланков </a:t>
            </a:r>
            <a:endParaRPr lang="ru-RU" sz="2500" spc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247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29751"/>
            <a:ext cx="7556500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РМЛЕНИЕ</a:t>
            </a:r>
          </a:p>
          <a:p>
            <a:pPr lvl="0"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ЭКЗАМЕНАЦИОННЫХ БЛАНКОВ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96675" y="2341475"/>
            <a:ext cx="33138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абитуриентов шифруются и не должны иметь никаких посторонних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надписей!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337460"/>
              </p:ext>
            </p:extLst>
          </p:nvPr>
        </p:nvGraphicFramePr>
        <p:xfrm>
          <a:off x="1507975" y="1158520"/>
          <a:ext cx="2156659" cy="39887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623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4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8565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ГАОУ ВО «Московский городской педагогический университет»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Обществознание (письменно)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ШИФР ____________________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Бланк ответа. Часть первая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Вариант_______________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tc hMerge="1">
                  <a:txBody>
                    <a:bodyPr/>
                    <a:lstStyle/>
                    <a:p>
                      <a:endParaRPr lang="ru-RU" sz="500" dirty="0"/>
                    </a:p>
                  </a:txBody>
                  <a:tcPr marL="35590" marR="35590" marT="17795" marB="1779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Номер вопроса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Ответ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93" marR="26693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1313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РМЛЕНИЕ </a:t>
            </a:r>
          </a:p>
          <a:p>
            <a:pPr lvl="0"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ЭКЗАМЕНАЦИОННЫХ БЛАНКОВ 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50572" y="1353190"/>
            <a:ext cx="286015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Числа, буквы вписываем в бланк разборчиво!</a:t>
            </a:r>
          </a:p>
          <a:p>
            <a:pPr algn="just"/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Основанием для снижения оценки </a:t>
            </a:r>
            <a:r>
              <a:rPr lang="x-none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являются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 негрубые орфографические и пунктуационные ошибки </a:t>
            </a:r>
            <a:r>
              <a:rPr lang="x-none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x-none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x-none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исключением </a:t>
            </a:r>
            <a:r>
              <a:rPr lang="x-none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ошибок, допущенных в специальных обществоведческих терминах и понятиях</a:t>
            </a:r>
            <a:r>
              <a:rPr lang="x-none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462223"/>
              </p:ext>
            </p:extLst>
          </p:nvPr>
        </p:nvGraphicFramePr>
        <p:xfrm>
          <a:off x="141779" y="1371496"/>
          <a:ext cx="4408793" cy="3256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Acrobat Document" r:id="rId3" imgW="7576560" imgH="4505400" progId="">
                  <p:embed/>
                </p:oleObj>
              </mc:Choice>
              <mc:Fallback>
                <p:oleObj name="Acrobat Document" r:id="rId3" imgW="7576560" imgH="4505400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9" y="1371496"/>
                        <a:ext cx="4408793" cy="3256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2872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РМЛЕНИЕ</a:t>
            </a:r>
          </a:p>
          <a:p>
            <a:pPr lvl="0"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ЭКЗАМЕНАЦИОННЫХ БЛАНКОВ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59116" y="2860185"/>
            <a:ext cx="53322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строке 6 – показан образец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правильного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исправления ответа «2» на ответ «3»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строке 7- исправление «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нечитаемо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ответ не будет засчитан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строке 8 – присутствует посторонняя  запись, работа будет аннулирована. 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728577"/>
              </p:ext>
            </p:extLst>
          </p:nvPr>
        </p:nvGraphicFramePr>
        <p:xfrm>
          <a:off x="436098" y="1184587"/>
          <a:ext cx="6560288" cy="1582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Acrobat Document" r:id="rId3" imgW="7576560" imgH="1180080" progId="">
                  <p:embed/>
                </p:oleObj>
              </mc:Choice>
              <mc:Fallback>
                <p:oleObj name="Acrobat Document" r:id="rId3" imgW="7576560" imgH="1180080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98" y="1184587"/>
                        <a:ext cx="6560288" cy="15825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8874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ЦЕНИВАНИЯ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6865" y="751963"/>
            <a:ext cx="73427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x-none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Письменная </a:t>
            </a:r>
            <a:r>
              <a:rPr lang="x-none" b="1" dirty="0">
                <a:latin typeface="Arial" panose="020B0604020202020204" pitchFamily="34" charset="0"/>
                <a:cs typeface="Arial" panose="020B0604020202020204" pitchFamily="34" charset="0"/>
              </a:rPr>
              <a:t>работа по обществознанию оценивается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x-none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x-none" b="1" dirty="0">
                <a:latin typeface="Arial" panose="020B0604020202020204" pitchFamily="34" charset="0"/>
                <a:cs typeface="Arial" panose="020B0604020202020204" pitchFamily="34" charset="0"/>
              </a:rPr>
              <a:t>100-балльной системе.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x-none" dirty="0" smtClean="0">
                <a:latin typeface="Arial" panose="020B0604020202020204" pitchFamily="34" charset="0"/>
                <a:cs typeface="Arial" panose="020B0604020202020204" pitchFamily="34" charset="0"/>
              </a:rPr>
              <a:t>Первая 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часть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экзаменационной работы 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предполагает решение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вопросов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 тест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. Всего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 первую часть работы поступающий может 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получить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 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50 баллов.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x-none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Вторая 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часть задани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 предполагает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работу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текстом и  развернутые ответы (6 заданий). </a:t>
            </a:r>
            <a:r>
              <a:rPr lang="x-none" dirty="0" smtClean="0">
                <a:latin typeface="Arial" panose="020B0604020202020204" pitchFamily="34" charset="0"/>
                <a:cs typeface="Arial" panose="020B0604020202020204" pitchFamily="34" charset="0"/>
              </a:rPr>
              <a:t>Всего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 вторую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работы поступающий может 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получить 50 баллов</a:t>
            </a:r>
            <a:r>
              <a:rPr lang="x-non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Абитуриент, набравший по итогам экзамена, ниже установленного Университетом минимального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баллов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считается не сдавшим вступительное испытание и выбывает из участия в конкурсе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1661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ВМЕСТО П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СЛЕСЛОВИЯ…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8864" y="1493324"/>
            <a:ext cx="6677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 у вас остались вопросы – мы ждем вас на консультации </a:t>
            </a:r>
          </a:p>
          <a:p>
            <a:pPr algn="just"/>
            <a:r>
              <a:rPr lang="ru-RU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сентября 2018 года в 10:00</a:t>
            </a:r>
          </a:p>
          <a:p>
            <a:pPr algn="just"/>
            <a:r>
              <a:rPr lang="ru-RU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у корпуса приемной комиссии  (у фонтана)</a:t>
            </a:r>
            <a:endParaRPr lang="ru-RU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1092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0650" y="1155699"/>
            <a:ext cx="731519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Предметная комиссия по обществознанию желает вам успешной подготовки к экзамену!</a:t>
            </a: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экзамена будут вывешены на сайте МГПУ </a:t>
            </a:r>
          </a:p>
          <a:p>
            <a:pPr algn="just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https://www.mgpu.ru/postuplenie/bakalavriat-i-spetsialitet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Предварительная дата и время просмотра работ – 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сентября 2018 года 13:00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37473"/>
            <a:ext cx="75565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ВМЕСТО П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СЛЕСЛОВИЯ…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872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545" y="1567639"/>
            <a:ext cx="6751675" cy="2910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Ждем вас на  экзамене!</a:t>
            </a:r>
          </a:p>
          <a:p>
            <a:pPr algn="ctr"/>
            <a:endParaRPr lang="ru-RU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 Приемной комиссии:</a:t>
            </a:r>
          </a:p>
          <a:p>
            <a:pPr algn="ctr">
              <a:lnSpc>
                <a:spcPct val="114000"/>
              </a:lnSpc>
            </a:pP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(499) 181-21-33;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(499) 181-21-77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66123" y="4550709"/>
            <a:ext cx="17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www.mgpu.ru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956" y="264731"/>
            <a:ext cx="1359060" cy="11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6490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39498"/>
            <a:ext cx="7556500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ru-RU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В</a:t>
            </a:r>
            <a:r>
              <a:rPr lang="ru-RU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ПРОСЫ ПО ОРГАНИЗАЦИИ ПИСЬМЕННОГО  ЭКЗАМЕНА ПО ОБЩЕСТВОЗНАНИЮ </a:t>
            </a:r>
          </a:p>
          <a:p>
            <a:pPr lvl="0" algn="ctr"/>
            <a:r>
              <a:rPr lang="ru-RU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(РЕГЛАМЕНТ ПРОВЕДЕНИЯ ЭКЗАМЕНА)</a:t>
            </a:r>
            <a:endParaRPr lang="ru-RU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1971" y="1641724"/>
            <a:ext cx="7132558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Абитуриент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обязан прибыть на вступительное испытание в строго указанные в расписании для его группы дату и время. </a:t>
            </a:r>
            <a:endParaRPr lang="ru-RU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ждем вас </a:t>
            </a:r>
            <a:r>
              <a:rPr lang="ru-RU" sz="1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сентября 2018 года в 10:00</a:t>
            </a:r>
            <a:r>
              <a:rPr lang="ru-RU" sz="1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адресу: 2-ой Сельскохозяйственный проезд, дом 4 </a:t>
            </a:r>
          </a:p>
          <a:p>
            <a:pPr algn="just"/>
            <a:endParaRPr lang="ru-RU" sz="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Допуск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экзаменующихся в аудиторию осуществляется при предъявлении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документов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, удостоверяющих личность </a:t>
            </a:r>
            <a:endParaRPr lang="ru-RU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забываем паспорт и расписку!</a:t>
            </a:r>
          </a:p>
          <a:p>
            <a:pPr algn="just"/>
            <a:endParaRPr lang="ru-RU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Абитуриенту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, опоздавшему на вступительное испытание, время на его выполнение не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продлевается</a:t>
            </a:r>
          </a:p>
          <a:p>
            <a:pPr algn="just"/>
            <a:r>
              <a:rPr lang="ru-RU" sz="1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за вас волнуемся: не опаздывайте!</a:t>
            </a:r>
          </a:p>
          <a:p>
            <a:pPr algn="just"/>
            <a:endParaRPr lang="ru-RU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Покинуть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аудиторию абитуриент может в любой момент, завершив или прервав, таким образом, вступительное испытание, работа в этом случае все равно будет оценена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Стараемся выполнить работу до конца!</a:t>
            </a:r>
            <a:endParaRPr lang="ru-RU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" y="-54887"/>
            <a:ext cx="7556501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ru-RU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В</a:t>
            </a:r>
            <a:r>
              <a:rPr lang="ru-RU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ПРОСЫ ПО ОРГАНИЗАЦИИ ПИСЬМЕННОГО  ЭКЗАМЕНА ПО ОБЩЕСТВОЗНАНИЮ </a:t>
            </a:r>
          </a:p>
          <a:p>
            <a:pPr lvl="0" algn="ctr"/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(РЕГЛАМЕНТ ПРОВЕДЕНИЯ ЭКЗАМЕНА)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1970" y="1579126"/>
            <a:ext cx="713255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ХОДУ ВСТУПИТЕЛЬНОГО ИСПЫТАНИЯ: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 Предъявите  членам предметной экзаменационной комиссии документ, удостоверяющий личность и займите место, указанное членами предметной комиссии.</a:t>
            </a:r>
          </a:p>
          <a:p>
            <a:pPr algn="just">
              <a:buAutoNum type="arabicPeriod" startAt="2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столе во время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проведения экзамена могут находиться только экзаменационные  задания, бланки, ручка.</a:t>
            </a:r>
          </a:p>
          <a:p>
            <a:pPr algn="just">
              <a:buAutoNum type="arabicPeriod" startAt="2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Соблюдайте  тишину.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КАТЕГОРИЧЕСКИ НЕЛЬЗЯ:  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использовать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какие-либо справочные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материалы;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разговаривать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другими экзаменующимися; </a:t>
            </a: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пользоваться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средствами связи (мобильные телефоны и пр.); </a:t>
            </a: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использовать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для записей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бланки, не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имеющие штамп приемной комиссии МГПУ;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указывать на листе-вкладыше свое Ф.И.О.</a:t>
            </a:r>
            <a:endParaRPr lang="ru-RU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нарушение правил поведения абитуриент удаляется с вступительного испытания с проставлением 0 баллов, независимо от числа правильно выполненных 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заданий!!!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248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В</a:t>
            </a:r>
            <a:r>
              <a:rPr lang="ru-RU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ПРОСЫ ПО ОРГАНИЗАЦИИ ПИСЬМЕННОГО  ЭКЗАМЕНА ПО ОБЩЕСТВОЗНАНИЮ </a:t>
            </a:r>
          </a:p>
          <a:p>
            <a:pPr lvl="0" algn="ctr"/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(РЕГЛАМЕНТ ПРОВЕДЕНИЯ ЭКЗАМЕНА)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1971" y="1768689"/>
            <a:ext cx="71325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и о чем можно спросить экзаменатора во время проведения письменного экзамена? 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x-none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возникновении вопросов, связанных с проведением испытания, абитуриент поднятием руки обращается к экзаменатору и при его подходе задает вопрос, не отвлекая внимания других абитуриентов</a:t>
            </a:r>
            <a:r>
              <a:rPr lang="x-non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Задавать вопросы можно только о форме записи ответа, содержательных комментариев во время экзамена экзаменатор не дает.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7281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5111"/>
            <a:ext cx="7556499" cy="14773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ДЕРЖАНИЕ</a:t>
            </a:r>
          </a:p>
          <a:p>
            <a:pPr algn="ctr"/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ЭКЗАМЕНАЦИОННОЙ РАБОТЫ</a:t>
            </a:r>
          </a:p>
          <a:p>
            <a:pPr algn="ctr"/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(ОСНОВНЫЕ ТЕМЫ)</a:t>
            </a:r>
            <a:endParaRPr lang="ru-RU" sz="3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1891" y="4305162"/>
            <a:ext cx="7414609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Краткий обзор тем размещен на сайте</a:t>
            </a:r>
            <a:endParaRPr 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https://www.mgpu.ru/obrazovanie/institutes/ui/documents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2577" y="2007167"/>
            <a:ext cx="6911346" cy="2023225"/>
          </a:xfrm>
          <a:prstGeom prst="rect">
            <a:avLst/>
          </a:prstGeom>
        </p:spPr>
        <p:txBody>
          <a:bodyPr/>
          <a:lstStyle/>
          <a:p>
            <a:pPr lvl="0" algn="ctr">
              <a:buChar char="•"/>
            </a:pP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Человек и общество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har char="•"/>
            </a:pP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Социальная сфера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har char="•"/>
            </a:pP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Экономика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har char="•"/>
            </a:pP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Политика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har char="•"/>
            </a:pP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Право 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907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7556500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endParaRPr lang="ru-RU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СТОЙ ВЫБОР ОТВЕТА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29451" y="1828568"/>
            <a:ext cx="28670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Это, пожалуй, самый простой тип задания,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из 4 предложенных ответов вы должны выбрать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верный</a:t>
            </a:r>
          </a:p>
          <a:p>
            <a:r>
              <a:rPr lang="ru-RU" i="1" dirty="0">
                <a:solidFill>
                  <a:srgbClr val="FF0000"/>
                </a:solidFill>
              </a:rPr>
              <a:t> </a:t>
            </a:r>
          </a:p>
          <a:p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103498"/>
              </p:ext>
            </p:extLst>
          </p:nvPr>
        </p:nvGraphicFramePr>
        <p:xfrm>
          <a:off x="458504" y="1449701"/>
          <a:ext cx="3840812" cy="2856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47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960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64326">
                <a:tc gridSpan="2">
                  <a:txBody>
                    <a:bodyPr/>
                    <a:lstStyle/>
                    <a:p>
                      <a:pPr marL="0" lvl="0" indent="36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effectLst/>
                        </a:rPr>
                        <a:t>Процесс приобщения к культуре, ценностям человеческого общества, знаниям о мире, накопленным предыдущими поколениями, называется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364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Наукой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0083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Искусством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0083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Образованием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0083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Творчеством</a:t>
                      </a:r>
                      <a:endParaRPr lang="ru-RU" sz="1200" dirty="0">
                        <a:effectLst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3159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7473"/>
            <a:ext cx="7556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</a:p>
          <a:p>
            <a:pPr algn="ctr"/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СТОЙ ВЫБОР ОТВЕТА</a:t>
            </a:r>
            <a:endParaRPr lang="ru-RU" sz="3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22417" y="2405344"/>
            <a:ext cx="28670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пожалуй, самый простой тип задания, </a:t>
            </a:r>
          </a:p>
          <a:p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из 4 предложенных ответов вы должны выбрать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верный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652727"/>
              </p:ext>
            </p:extLst>
          </p:nvPr>
        </p:nvGraphicFramePr>
        <p:xfrm>
          <a:off x="514774" y="1703233"/>
          <a:ext cx="3840812" cy="2856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47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960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64326">
                <a:tc gridSpan="2">
                  <a:txBody>
                    <a:bodyPr/>
                    <a:lstStyle/>
                    <a:p>
                      <a:pPr marL="0" lvl="0" indent="36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effectLst/>
                        </a:rPr>
                        <a:t>Процесс приобщения к культуре, ценностям человеческого общества, знаниям о мире, накопленным предыдущими поколениями, называется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364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Наукой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0083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Искусством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0083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Образованием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0083"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indent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Творчеством</a:t>
                      </a:r>
                      <a:endParaRPr lang="ru-RU" sz="1200" dirty="0">
                        <a:effectLst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3159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82305" y="399083"/>
            <a:ext cx="111761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60101"/>
            <a:ext cx="75565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СООТНЕСЕНИЕ ЯВЛЕНИЙ И П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НЯТИЙ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94469" y="2417613"/>
            <a:ext cx="28620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Правильный ответ должен выглядеть как  </a:t>
            </a:r>
            <a:r>
              <a:rPr lang="ru-RU" b="1" dirty="0" smtClean="0">
                <a:solidFill>
                  <a:srgbClr val="FF0000"/>
                </a:solidFill>
              </a:rPr>
              <a:t>последовательность цифр </a:t>
            </a:r>
            <a:endParaRPr lang="ru-RU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433737"/>
              </p:ext>
            </p:extLst>
          </p:nvPr>
        </p:nvGraphicFramePr>
        <p:xfrm>
          <a:off x="199537" y="1577742"/>
          <a:ext cx="4433777" cy="35172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95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02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37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102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4326">
                <a:tc gridSpan="4">
                  <a:txBody>
                    <a:bodyPr/>
                    <a:lstStyle/>
                    <a:p>
                      <a:pPr marL="0" lvl="0" indent="36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Установите соответствие между примерами и видами налогов: к каждой позиции, данной в первом столбце, подберите соответствующую позицию из второго столбца.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543">
                <a:tc gridSpan="2">
                  <a:txBody>
                    <a:bodyPr/>
                    <a:lstStyle/>
                    <a:p>
                      <a:pPr indent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ПРИМЕРЫ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 gridSpan="2">
                  <a:txBody>
                    <a:bodyPr/>
                    <a:lstStyle/>
                    <a:p>
                      <a:pPr indent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ВИДЫ НАЛОГОВ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3879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подоходный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прямые налоги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5302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 продаж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косвенные налоги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9609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акциз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"/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9364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наследство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"/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0083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имущество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"/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0083">
                <a:tc>
                  <a:txBody>
                    <a:bodyPr/>
                    <a:lstStyle/>
                    <a:p>
                      <a:pPr indent="36000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добавленную стоимость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6000"/>
                      <a:endParaRPr lang="ru-RU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36000"/>
                      <a:endParaRPr lang="ru-RU" sz="1200" dirty="0"/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3018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1455</Words>
  <Application>Microsoft Office PowerPoint</Application>
  <PresentationFormat>Произвольный</PresentationFormat>
  <Paragraphs>309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Lucida Grande</vt:lpstr>
      <vt:lpstr>Times New Roman</vt:lpstr>
      <vt:lpstr>Trebuchet MS</vt:lpstr>
      <vt:lpstr>Тема Office</vt:lpstr>
      <vt:lpstr>Acrobat Document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Тематический блок</dc:title>
  <dc:creator>Владиславлева Анастасия Алексеевна</dc:creator>
  <cp:lastModifiedBy>Титова Наталья Владимировна</cp:lastModifiedBy>
  <cp:revision>100</cp:revision>
  <cp:lastPrinted>2018-07-03T18:24:43Z</cp:lastPrinted>
  <dcterms:modified xsi:type="dcterms:W3CDTF">2018-09-15T06:49:05Z</dcterms:modified>
</cp:coreProperties>
</file>